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odec Pro ExtraBold" panose="020B0604020202020204" charset="0"/>
      <p:regular r:id="rId18"/>
    </p:embeddedFont>
    <p:embeddedFont>
      <p:font typeface="Montserrat Light" panose="00000400000000000000" pitchFamily="2" charset="0"/>
      <p:regular r:id="rId19"/>
      <p:italic r:id="rId20"/>
    </p:embeddedFont>
    <p:embeddedFont>
      <p:font typeface="Montserrat Light Bold" panose="020B0604020202020204" charset="0"/>
      <p:regular r:id="rId21"/>
    </p:embeddedFont>
    <p:embeddedFont>
      <p:font typeface="Open Sauce" panose="020B0604020202020204" charset="0"/>
      <p:regular r:id="rId22"/>
    </p:embeddedFont>
    <p:embeddedFont>
      <p:font typeface="Open Sauce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4" d="100"/>
          <a:sy n="44" d="100"/>
        </p:scale>
        <p:origin x="1004"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png>
</file>

<file path=ppt/media/image10.svg>
</file>

<file path=ppt/media/image11.png>
</file>

<file path=ppt/media/image12.png>
</file>

<file path=ppt/media/image13.svg>
</file>

<file path=ppt/media/image14.jpeg>
</file>

<file path=ppt/media/image15.png>
</file>

<file path=ppt/media/image16.svg>
</file>

<file path=ppt/media/image17.png>
</file>

<file path=ppt/media/image18.png>
</file>

<file path=ppt/media/image19.png>
</file>

<file path=ppt/media/image2.svg>
</file>

<file path=ppt/media/image20.svg>
</file>

<file path=ppt/media/image21.png>
</file>

<file path=ppt/media/image22.png>
</file>

<file path=ppt/media/image23.png>
</file>

<file path=ppt/media/image24.svg>
</file>

<file path=ppt/media/image25.png>
</file>

<file path=ppt/media/image26.png>
</file>

<file path=ppt/media/image27.svg>
</file>

<file path=ppt/media/image28.png>
</file>

<file path=ppt/media/image29.png>
</file>

<file path=ppt/media/image3.png>
</file>

<file path=ppt/media/image30.png>
</file>

<file path=ppt/media/image31.jpeg>
</file>

<file path=ppt/media/image32.jpeg>
</file>

<file path=ppt/media/image33.png>
</file>

<file path=ppt/media/image34.svg>
</file>

<file path=ppt/media/image35.png>
</file>

<file path=ppt/media/image36.svg>
</file>

<file path=ppt/media/image37.png>
</file>

<file path=ppt/media/image39.png>
</file>

<file path=ppt/media/image4.svg>
</file>

<file path=ppt/media/image40.svg>
</file>

<file path=ppt/media/image5.png>
</file>

<file path=ppt/media/image6.sv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jpeg"/><Relationship Id="rId7" Type="http://schemas.openxmlformats.org/officeDocument/2006/relationships/image" Target="../media/image36.svg"/><Relationship Id="rId12" Type="http://schemas.openxmlformats.org/officeDocument/2006/relationships/hyperlink" Target="https://github.com/DipeanDas/UM_InternshipProjects/tree/main/AtliqHospitalityAnalysis" TargetMode="External"/><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5.png"/><Relationship Id="rId11" Type="http://schemas.openxmlformats.org/officeDocument/2006/relationships/image" Target="../media/image40.svg"/><Relationship Id="rId5" Type="http://schemas.openxmlformats.org/officeDocument/2006/relationships/image" Target="../media/image34.sv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sv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sv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26.png"/><Relationship Id="rId7"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10" Type="http://schemas.openxmlformats.org/officeDocument/2006/relationships/image" Target="../media/image29.png"/><Relationship Id="rId4" Type="http://schemas.openxmlformats.org/officeDocument/2006/relationships/image" Target="../media/image27.svg"/><Relationship Id="rId9"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12974764" y="-207071"/>
            <a:ext cx="3086100" cy="11299900"/>
            <a:chOff x="0" y="0"/>
            <a:chExt cx="812800" cy="2976105"/>
          </a:xfrm>
        </p:grpSpPr>
        <p:sp>
          <p:nvSpPr>
            <p:cNvPr id="3" name="Freeform 3"/>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4" name="TextBox 4"/>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sp>
        <p:nvSpPr>
          <p:cNvPr id="5" name="Freeform 5"/>
          <p:cNvSpPr/>
          <p:nvPr/>
        </p:nvSpPr>
        <p:spPr>
          <a:xfrm>
            <a:off x="16384715" y="9009597"/>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543050" y="-558218"/>
            <a:ext cx="3086100" cy="11299900"/>
            <a:chOff x="0" y="0"/>
            <a:chExt cx="812800" cy="2976105"/>
          </a:xfrm>
        </p:grpSpPr>
        <p:sp>
          <p:nvSpPr>
            <p:cNvPr id="7" name="Freeform 7"/>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8" name="TextBox 8"/>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grpSp>
        <p:nvGrpSpPr>
          <p:cNvPr id="9" name="Group 9"/>
          <p:cNvGrpSpPr/>
          <p:nvPr/>
        </p:nvGrpSpPr>
        <p:grpSpPr>
          <a:xfrm>
            <a:off x="1227773" y="3177409"/>
            <a:ext cx="110236" cy="2818996"/>
            <a:chOff x="0" y="0"/>
            <a:chExt cx="26312" cy="672855"/>
          </a:xfrm>
        </p:grpSpPr>
        <p:sp>
          <p:nvSpPr>
            <p:cNvPr id="10" name="Freeform 10"/>
            <p:cNvSpPr/>
            <p:nvPr/>
          </p:nvSpPr>
          <p:spPr>
            <a:xfrm>
              <a:off x="0" y="0"/>
              <a:ext cx="26312" cy="672855"/>
            </a:xfrm>
            <a:custGeom>
              <a:avLst/>
              <a:gdLst/>
              <a:ahLst/>
              <a:cxnLst/>
              <a:rect l="l" t="t" r="r" b="b"/>
              <a:pathLst>
                <a:path w="26312" h="672855">
                  <a:moveTo>
                    <a:pt x="0" y="0"/>
                  </a:moveTo>
                  <a:lnTo>
                    <a:pt x="26312" y="0"/>
                  </a:lnTo>
                  <a:lnTo>
                    <a:pt x="26312" y="672855"/>
                  </a:lnTo>
                  <a:lnTo>
                    <a:pt x="0" y="672855"/>
                  </a:lnTo>
                  <a:close/>
                </a:path>
              </a:pathLst>
            </a:custGeom>
            <a:solidFill>
              <a:srgbClr val="FFFFFF"/>
            </a:solidFill>
          </p:spPr>
        </p:sp>
        <p:sp>
          <p:nvSpPr>
            <p:cNvPr id="11" name="TextBox 11"/>
            <p:cNvSpPr txBox="1"/>
            <p:nvPr/>
          </p:nvSpPr>
          <p:spPr>
            <a:xfrm>
              <a:off x="0" y="-19050"/>
              <a:ext cx="26312" cy="691905"/>
            </a:xfrm>
            <a:prstGeom prst="rect">
              <a:avLst/>
            </a:prstGeom>
          </p:spPr>
          <p:txBody>
            <a:bodyPr lIns="50800" tIns="50800" rIns="50800" bIns="50800" rtlCol="0" anchor="ctr"/>
            <a:lstStyle/>
            <a:p>
              <a:pPr algn="ctr">
                <a:lnSpc>
                  <a:spcPts val="2859"/>
                </a:lnSpc>
              </a:pPr>
              <a:endParaRPr/>
            </a:p>
          </p:txBody>
        </p:sp>
      </p:grpSp>
      <p:grpSp>
        <p:nvGrpSpPr>
          <p:cNvPr id="12" name="Group 12"/>
          <p:cNvGrpSpPr/>
          <p:nvPr/>
        </p:nvGrpSpPr>
        <p:grpSpPr>
          <a:xfrm>
            <a:off x="3868256" y="5633379"/>
            <a:ext cx="4283496" cy="1250511"/>
            <a:chOff x="0" y="0"/>
            <a:chExt cx="1022410" cy="298479"/>
          </a:xfrm>
        </p:grpSpPr>
        <p:sp>
          <p:nvSpPr>
            <p:cNvPr id="13" name="Freeform 13"/>
            <p:cNvSpPr/>
            <p:nvPr/>
          </p:nvSpPr>
          <p:spPr>
            <a:xfrm>
              <a:off x="0" y="0"/>
              <a:ext cx="1022410" cy="298479"/>
            </a:xfrm>
            <a:custGeom>
              <a:avLst/>
              <a:gdLst/>
              <a:ahLst/>
              <a:cxnLst/>
              <a:rect l="l" t="t" r="r" b="b"/>
              <a:pathLst>
                <a:path w="1022410" h="298479">
                  <a:moveTo>
                    <a:pt x="32533" y="0"/>
                  </a:moveTo>
                  <a:lnTo>
                    <a:pt x="989877" y="0"/>
                  </a:lnTo>
                  <a:cubicBezTo>
                    <a:pt x="1007845" y="0"/>
                    <a:pt x="1022410" y="14565"/>
                    <a:pt x="1022410" y="32533"/>
                  </a:cubicBezTo>
                  <a:lnTo>
                    <a:pt x="1022410" y="265947"/>
                  </a:lnTo>
                  <a:cubicBezTo>
                    <a:pt x="1022410" y="283914"/>
                    <a:pt x="1007845" y="298479"/>
                    <a:pt x="989877" y="298479"/>
                  </a:cubicBezTo>
                  <a:lnTo>
                    <a:pt x="32533" y="298479"/>
                  </a:lnTo>
                  <a:cubicBezTo>
                    <a:pt x="14565" y="298479"/>
                    <a:pt x="0" y="283914"/>
                    <a:pt x="0" y="265947"/>
                  </a:cubicBezTo>
                  <a:lnTo>
                    <a:pt x="0" y="32533"/>
                  </a:lnTo>
                  <a:cubicBezTo>
                    <a:pt x="0" y="14565"/>
                    <a:pt x="14565" y="0"/>
                    <a:pt x="32533" y="0"/>
                  </a:cubicBezTo>
                  <a:close/>
                </a:path>
              </a:pathLst>
            </a:custGeom>
            <a:solidFill>
              <a:srgbClr val="1C5739"/>
            </a:solidFill>
          </p:spPr>
        </p:sp>
        <p:sp>
          <p:nvSpPr>
            <p:cNvPr id="14" name="TextBox 14"/>
            <p:cNvSpPr txBox="1"/>
            <p:nvPr/>
          </p:nvSpPr>
          <p:spPr>
            <a:xfrm>
              <a:off x="0" y="-28575"/>
              <a:ext cx="1022410" cy="327054"/>
            </a:xfrm>
            <a:prstGeom prst="rect">
              <a:avLst/>
            </a:prstGeom>
          </p:spPr>
          <p:txBody>
            <a:bodyPr lIns="56055" tIns="56055" rIns="56055" bIns="56055" rtlCol="0" anchor="ctr"/>
            <a:lstStyle/>
            <a:p>
              <a:pPr algn="ctr">
                <a:lnSpc>
                  <a:spcPts val="3510"/>
                </a:lnSpc>
              </a:pPr>
              <a:r>
                <a:rPr lang="en-US" sz="2700">
                  <a:solidFill>
                    <a:srgbClr val="FFFFFF"/>
                  </a:solidFill>
                  <a:latin typeface="Montserrat Light"/>
                </a:rPr>
                <a:t>DIPEAN DASGUPTA</a:t>
              </a:r>
            </a:p>
            <a:p>
              <a:pPr algn="ctr">
                <a:lnSpc>
                  <a:spcPts val="3510"/>
                </a:lnSpc>
              </a:pPr>
              <a:r>
                <a:rPr lang="en-US" sz="2700">
                  <a:solidFill>
                    <a:srgbClr val="FFFFFF"/>
                  </a:solidFill>
                  <a:latin typeface="Montserrat Light"/>
                </a:rPr>
                <a:t>UMIP4841</a:t>
              </a:r>
            </a:p>
          </p:txBody>
        </p:sp>
      </p:grpSp>
      <p:sp>
        <p:nvSpPr>
          <p:cNvPr id="15" name="Freeform 15"/>
          <p:cNvSpPr/>
          <p:nvPr/>
        </p:nvSpPr>
        <p:spPr>
          <a:xfrm>
            <a:off x="-2777871" y="-207071"/>
            <a:ext cx="3806571" cy="2083232"/>
          </a:xfrm>
          <a:custGeom>
            <a:avLst/>
            <a:gdLst/>
            <a:ahLst/>
            <a:cxnLst/>
            <a:rect l="l" t="t" r="r" b="b"/>
            <a:pathLst>
              <a:path w="3806571" h="2083232">
                <a:moveTo>
                  <a:pt x="0" y="0"/>
                </a:moveTo>
                <a:lnTo>
                  <a:pt x="3806571" y="0"/>
                </a:lnTo>
                <a:lnTo>
                  <a:pt x="3806571" y="2083233"/>
                </a:lnTo>
                <a:lnTo>
                  <a:pt x="0" y="20832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Freeform 16"/>
          <p:cNvSpPr/>
          <p:nvPr/>
        </p:nvSpPr>
        <p:spPr>
          <a:xfrm>
            <a:off x="6195694" y="2176785"/>
            <a:ext cx="960948" cy="1000625"/>
          </a:xfrm>
          <a:custGeom>
            <a:avLst/>
            <a:gdLst/>
            <a:ahLst/>
            <a:cxnLst/>
            <a:rect l="l" t="t" r="r" b="b"/>
            <a:pathLst>
              <a:path w="960948" h="1000625">
                <a:moveTo>
                  <a:pt x="0" y="0"/>
                </a:moveTo>
                <a:lnTo>
                  <a:pt x="960948" y="0"/>
                </a:lnTo>
                <a:lnTo>
                  <a:pt x="960948" y="1000624"/>
                </a:lnTo>
                <a:lnTo>
                  <a:pt x="0" y="100062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7" name="Freeform 17"/>
          <p:cNvSpPr/>
          <p:nvPr/>
        </p:nvSpPr>
        <p:spPr>
          <a:xfrm>
            <a:off x="11585829" y="2029325"/>
            <a:ext cx="6248487" cy="6394253"/>
          </a:xfrm>
          <a:custGeom>
            <a:avLst/>
            <a:gdLst/>
            <a:ahLst/>
            <a:cxnLst/>
            <a:rect l="l" t="t" r="r" b="b"/>
            <a:pathLst>
              <a:path w="6248487" h="6394253">
                <a:moveTo>
                  <a:pt x="0" y="0"/>
                </a:moveTo>
                <a:lnTo>
                  <a:pt x="6248487" y="0"/>
                </a:lnTo>
                <a:lnTo>
                  <a:pt x="6248487" y="6394253"/>
                </a:lnTo>
                <a:lnTo>
                  <a:pt x="0" y="6394253"/>
                </a:lnTo>
                <a:lnTo>
                  <a:pt x="0" y="0"/>
                </a:lnTo>
                <a:close/>
              </a:path>
            </a:pathLst>
          </a:custGeom>
          <a:blipFill>
            <a:blip r:embed="rId8"/>
            <a:stretch>
              <a:fillRect l="-26653" r="-26653"/>
            </a:stretch>
          </a:blipFill>
        </p:spPr>
      </p:sp>
      <p:sp>
        <p:nvSpPr>
          <p:cNvPr id="18" name="TextBox 18"/>
          <p:cNvSpPr txBox="1"/>
          <p:nvPr/>
        </p:nvSpPr>
        <p:spPr>
          <a:xfrm>
            <a:off x="1728407" y="3503577"/>
            <a:ext cx="9895522" cy="2129802"/>
          </a:xfrm>
          <a:prstGeom prst="rect">
            <a:avLst/>
          </a:prstGeom>
        </p:spPr>
        <p:txBody>
          <a:bodyPr lIns="0" tIns="0" rIns="0" bIns="0" rtlCol="0" anchor="t">
            <a:spAutoFit/>
          </a:bodyPr>
          <a:lstStyle/>
          <a:p>
            <a:pPr algn="l">
              <a:lnSpc>
                <a:spcPts val="7680"/>
              </a:lnSpc>
            </a:pPr>
            <a:r>
              <a:rPr lang="en-US" sz="8000">
                <a:solidFill>
                  <a:srgbClr val="1C5739"/>
                </a:solidFill>
                <a:latin typeface="Codec Pro ExtraBold"/>
              </a:rPr>
              <a:t>CROP PRODUCTION IN INDIA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F1E7"/>
        </a:solidFill>
        <a:effectLst/>
      </p:bgPr>
    </p:bg>
    <p:spTree>
      <p:nvGrpSpPr>
        <p:cNvPr id="1" name=""/>
        <p:cNvGrpSpPr/>
        <p:nvPr/>
      </p:nvGrpSpPr>
      <p:grpSpPr>
        <a:xfrm>
          <a:off x="0" y="0"/>
          <a:ext cx="0" cy="0"/>
          <a:chOff x="0" y="0"/>
          <a:chExt cx="0" cy="0"/>
        </a:xfrm>
      </p:grpSpPr>
      <p:sp>
        <p:nvSpPr>
          <p:cNvPr id="2" name="Freeform 2"/>
          <p:cNvSpPr/>
          <p:nvPr/>
        </p:nvSpPr>
        <p:spPr>
          <a:xfrm flipH="1" flipV="1">
            <a:off x="-2624332" y="-266700"/>
            <a:ext cx="5248664" cy="4343400"/>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a:off x="16421394" y="6591300"/>
            <a:ext cx="3733211" cy="3871231"/>
          </a:xfrm>
          <a:custGeom>
            <a:avLst/>
            <a:gdLst/>
            <a:ahLst/>
            <a:cxnLst/>
            <a:rect l="l" t="t" r="r" b="b"/>
            <a:pathLst>
              <a:path w="7602505" h="6745495">
                <a:moveTo>
                  <a:pt x="7602505" y="0"/>
                </a:moveTo>
                <a:lnTo>
                  <a:pt x="0" y="0"/>
                </a:lnTo>
                <a:lnTo>
                  <a:pt x="0" y="6745495"/>
                </a:lnTo>
                <a:lnTo>
                  <a:pt x="7602505" y="6745495"/>
                </a:lnTo>
                <a:lnTo>
                  <a:pt x="7602505"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3801253" y="280035"/>
            <a:ext cx="11083591" cy="1278255"/>
          </a:xfrm>
          <a:prstGeom prst="rect">
            <a:avLst/>
          </a:prstGeom>
        </p:spPr>
        <p:txBody>
          <a:bodyPr lIns="0" tIns="0" rIns="0" bIns="0" rtlCol="0" anchor="t">
            <a:spAutoFit/>
          </a:bodyPr>
          <a:lstStyle/>
          <a:p>
            <a:pPr algn="ctr">
              <a:lnSpc>
                <a:spcPts val="9659"/>
              </a:lnSpc>
            </a:pPr>
            <a:r>
              <a:rPr lang="en-US" sz="6999" spc="685">
                <a:solidFill>
                  <a:srgbClr val="000000"/>
                </a:solidFill>
                <a:latin typeface="Codec Pro ExtraBold"/>
              </a:rPr>
              <a:t>Dashboard </a:t>
            </a:r>
          </a:p>
        </p:txBody>
      </p:sp>
      <p:pic>
        <p:nvPicPr>
          <p:cNvPr id="7" name="Picture 6">
            <a:extLst>
              <a:ext uri="{FF2B5EF4-FFF2-40B4-BE49-F238E27FC236}">
                <a16:creationId xmlns:a16="http://schemas.microsoft.com/office/drawing/2014/main" id="{B7302E7B-0D5F-4609-9834-D4F655D9646C}"/>
              </a:ext>
            </a:extLst>
          </p:cNvPr>
          <p:cNvPicPr>
            <a:picLocks noChangeAspect="1"/>
          </p:cNvPicPr>
          <p:nvPr/>
        </p:nvPicPr>
        <p:blipFill>
          <a:blip r:embed="rId4"/>
          <a:stretch>
            <a:fillRect/>
          </a:stretch>
        </p:blipFill>
        <p:spPr>
          <a:xfrm>
            <a:off x="3090017" y="1747363"/>
            <a:ext cx="12107965" cy="6792273"/>
          </a:xfrm>
          <a:prstGeom prst="rect">
            <a:avLst/>
          </a:prstGeom>
          <a:ln w="57150">
            <a:solidFill>
              <a:srgbClr val="006600"/>
            </a:solid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633448" y="374453"/>
            <a:ext cx="17021103" cy="3145804"/>
            <a:chOff x="0" y="0"/>
            <a:chExt cx="4482924" cy="828524"/>
          </a:xfrm>
        </p:grpSpPr>
        <p:sp>
          <p:nvSpPr>
            <p:cNvPr id="4" name="Freeform 4"/>
            <p:cNvSpPr/>
            <p:nvPr/>
          </p:nvSpPr>
          <p:spPr>
            <a:xfrm>
              <a:off x="0" y="0"/>
              <a:ext cx="4482924" cy="828524"/>
            </a:xfrm>
            <a:custGeom>
              <a:avLst/>
              <a:gdLst/>
              <a:ahLst/>
              <a:cxnLst/>
              <a:rect l="l" t="t" r="r" b="b"/>
              <a:pathLst>
                <a:path w="4482924" h="828524">
                  <a:moveTo>
                    <a:pt x="0" y="0"/>
                  </a:moveTo>
                  <a:lnTo>
                    <a:pt x="4482924" y="0"/>
                  </a:lnTo>
                  <a:lnTo>
                    <a:pt x="4482924" y="828524"/>
                  </a:lnTo>
                  <a:lnTo>
                    <a:pt x="0" y="828524"/>
                  </a:lnTo>
                  <a:close/>
                </a:path>
              </a:pathLst>
            </a:custGeom>
            <a:solidFill>
              <a:srgbClr val="1C5739"/>
            </a:solidFill>
          </p:spPr>
        </p:sp>
        <p:sp>
          <p:nvSpPr>
            <p:cNvPr id="5" name="TextBox 5"/>
            <p:cNvSpPr txBox="1"/>
            <p:nvPr/>
          </p:nvSpPr>
          <p:spPr>
            <a:xfrm>
              <a:off x="0" y="-19050"/>
              <a:ext cx="4482924" cy="847574"/>
            </a:xfrm>
            <a:prstGeom prst="rect">
              <a:avLst/>
            </a:prstGeom>
          </p:spPr>
          <p:txBody>
            <a:bodyPr lIns="50800" tIns="50800" rIns="50800" bIns="50800" rtlCol="0" anchor="ctr"/>
            <a:lstStyle/>
            <a:p>
              <a:pPr algn="ctr">
                <a:lnSpc>
                  <a:spcPts val="2859"/>
                </a:lnSpc>
              </a:pPr>
              <a:endParaRPr/>
            </a:p>
            <a:p>
              <a:pPr algn="ctr">
                <a:lnSpc>
                  <a:spcPts val="2859"/>
                </a:lnSpc>
              </a:pPr>
              <a:endParaRPr/>
            </a:p>
          </p:txBody>
        </p:sp>
      </p:grpSp>
      <p:sp>
        <p:nvSpPr>
          <p:cNvPr id="6" name="Freeform 6"/>
          <p:cNvSpPr/>
          <p:nvPr/>
        </p:nvSpPr>
        <p:spPr>
          <a:xfrm>
            <a:off x="667020" y="395051"/>
            <a:ext cx="16933642" cy="3125206"/>
          </a:xfrm>
          <a:custGeom>
            <a:avLst/>
            <a:gdLst/>
            <a:ahLst/>
            <a:cxnLst/>
            <a:rect l="l" t="t" r="r" b="b"/>
            <a:pathLst>
              <a:path w="16933642" h="3125206">
                <a:moveTo>
                  <a:pt x="0" y="0"/>
                </a:moveTo>
                <a:lnTo>
                  <a:pt x="16933643" y="0"/>
                </a:lnTo>
                <a:lnTo>
                  <a:pt x="16933643" y="3125206"/>
                </a:lnTo>
                <a:lnTo>
                  <a:pt x="0" y="3125206"/>
                </a:lnTo>
                <a:lnTo>
                  <a:pt x="0" y="0"/>
                </a:lnTo>
                <a:close/>
              </a:path>
            </a:pathLst>
          </a:custGeom>
          <a:blipFill>
            <a:blip r:embed="rId3">
              <a:alphaModFix amt="18000"/>
            </a:blip>
            <a:stretch>
              <a:fillRect t="-117424" b="-143803"/>
            </a:stretch>
          </a:blipFill>
        </p:spPr>
      </p:sp>
      <p:sp>
        <p:nvSpPr>
          <p:cNvPr id="7" name="TextBox 7"/>
          <p:cNvSpPr txBox="1"/>
          <p:nvPr/>
        </p:nvSpPr>
        <p:spPr>
          <a:xfrm>
            <a:off x="4375955" y="1327278"/>
            <a:ext cx="9515774" cy="1536843"/>
          </a:xfrm>
          <a:prstGeom prst="rect">
            <a:avLst/>
          </a:prstGeom>
        </p:spPr>
        <p:txBody>
          <a:bodyPr lIns="0" tIns="0" rIns="0" bIns="0" rtlCol="0" anchor="t">
            <a:spAutoFit/>
          </a:bodyPr>
          <a:lstStyle/>
          <a:p>
            <a:pPr marL="0" lvl="0" indent="0" algn="ctr">
              <a:lnSpc>
                <a:spcPts val="11502"/>
              </a:lnSpc>
              <a:spcBef>
                <a:spcPct val="0"/>
              </a:spcBef>
            </a:pPr>
            <a:r>
              <a:rPr lang="en-US" sz="8335" spc="816">
                <a:solidFill>
                  <a:srgbClr val="FFFFFF"/>
                </a:solidFill>
                <a:latin typeface="Codec Pro ExtraBold"/>
              </a:rPr>
              <a:t>CONCLUSION</a:t>
            </a:r>
          </a:p>
        </p:txBody>
      </p:sp>
      <p:sp>
        <p:nvSpPr>
          <p:cNvPr id="8" name="TextBox 8"/>
          <p:cNvSpPr txBox="1"/>
          <p:nvPr/>
        </p:nvSpPr>
        <p:spPr>
          <a:xfrm>
            <a:off x="1479089" y="4290956"/>
            <a:ext cx="15329822" cy="3717925"/>
          </a:xfrm>
          <a:prstGeom prst="rect">
            <a:avLst/>
          </a:prstGeom>
        </p:spPr>
        <p:txBody>
          <a:bodyPr lIns="0" tIns="0" rIns="0" bIns="0" rtlCol="0" anchor="t">
            <a:spAutoFit/>
          </a:bodyPr>
          <a:lstStyle/>
          <a:p>
            <a:pPr algn="just">
              <a:lnSpc>
                <a:spcPts val="3724"/>
              </a:lnSpc>
            </a:pPr>
            <a:r>
              <a:rPr lang="en-US" sz="2499">
                <a:solidFill>
                  <a:srgbClr val="000000"/>
                </a:solidFill>
                <a:latin typeface="Open Sauce"/>
              </a:rPr>
              <a:t>In conclusion, the crop analysis project in India highlights the nation's agricultural diversity and its pivotal role in the economy. By examining production trends, regional variations, and crop performance, the project provides valuable insights into areas for improvement and opportunities for growth. The findings emphasize the importance of adopting sustainable farming practices and modern technologies to enhance productivity and resilience against climate challenges. Such analysis supports informed decision-making and policy formulation, ultimately aiming to boost agricultural output and ensure food security. Continued focus on crop analysis will drive innovations and improvements in India's agriculture, benefiting farmers and the broader economy.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10622014" y="0"/>
            <a:ext cx="8603573" cy="10287000"/>
            <a:chOff x="0" y="0"/>
            <a:chExt cx="8603361" cy="10286746"/>
          </a:xfrm>
        </p:grpSpPr>
        <p:sp>
          <p:nvSpPr>
            <p:cNvPr id="4" name="Freeform 4"/>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3"/>
              <a:stretch>
                <a:fillRect l="-39563" r="-39563"/>
              </a:stretch>
            </a:blipFill>
          </p:spPr>
        </p:sp>
      </p:grpSp>
      <p:grpSp>
        <p:nvGrpSpPr>
          <p:cNvPr id="5" name="Group 5"/>
          <p:cNvGrpSpPr/>
          <p:nvPr/>
        </p:nvGrpSpPr>
        <p:grpSpPr>
          <a:xfrm rot="826432">
            <a:off x="-2332119" y="-662998"/>
            <a:ext cx="4909184" cy="10901634"/>
            <a:chOff x="0" y="0"/>
            <a:chExt cx="5537802" cy="3379601"/>
          </a:xfrm>
        </p:grpSpPr>
        <p:sp>
          <p:nvSpPr>
            <p:cNvPr id="6" name="Freeform 6"/>
            <p:cNvSpPr/>
            <p:nvPr/>
          </p:nvSpPr>
          <p:spPr>
            <a:xfrm>
              <a:off x="0" y="0"/>
              <a:ext cx="5537802" cy="3379601"/>
            </a:xfrm>
            <a:custGeom>
              <a:avLst/>
              <a:gdLst/>
              <a:ahLst/>
              <a:cxnLst/>
              <a:rect l="l" t="t" r="r" b="b"/>
              <a:pathLst>
                <a:path w="5537802" h="3379601">
                  <a:moveTo>
                    <a:pt x="0" y="0"/>
                  </a:moveTo>
                  <a:lnTo>
                    <a:pt x="5537802" y="0"/>
                  </a:lnTo>
                  <a:lnTo>
                    <a:pt x="5537802" y="3379601"/>
                  </a:lnTo>
                  <a:lnTo>
                    <a:pt x="0" y="3379601"/>
                  </a:lnTo>
                  <a:close/>
                </a:path>
              </a:pathLst>
            </a:custGeom>
            <a:solidFill>
              <a:srgbClr val="1C5739"/>
            </a:solidFill>
          </p:spPr>
        </p:sp>
        <p:sp>
          <p:nvSpPr>
            <p:cNvPr id="7" name="TextBox 7"/>
            <p:cNvSpPr txBox="1"/>
            <p:nvPr/>
          </p:nvSpPr>
          <p:spPr>
            <a:xfrm>
              <a:off x="0" y="-19050"/>
              <a:ext cx="5537802" cy="3398651"/>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rot="773821">
            <a:off x="11055521" y="4374402"/>
            <a:ext cx="478959" cy="6320774"/>
            <a:chOff x="0" y="0"/>
            <a:chExt cx="82656" cy="2234034"/>
          </a:xfrm>
        </p:grpSpPr>
        <p:sp>
          <p:nvSpPr>
            <p:cNvPr id="9" name="Freeform 9"/>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1C5739"/>
            </a:solidFill>
          </p:spPr>
        </p:sp>
        <p:sp>
          <p:nvSpPr>
            <p:cNvPr id="10" name="TextBox 10"/>
            <p:cNvSpPr txBox="1"/>
            <p:nvPr/>
          </p:nvSpPr>
          <p:spPr>
            <a:xfrm>
              <a:off x="0" y="-19050"/>
              <a:ext cx="82656" cy="2253084"/>
            </a:xfrm>
            <a:prstGeom prst="rect">
              <a:avLst/>
            </a:prstGeom>
          </p:spPr>
          <p:txBody>
            <a:bodyPr lIns="50800" tIns="50800" rIns="50800" bIns="50800" rtlCol="0" anchor="ctr"/>
            <a:lstStyle/>
            <a:p>
              <a:pPr algn="ctr">
                <a:lnSpc>
                  <a:spcPts val="2859"/>
                </a:lnSpc>
              </a:pPr>
              <a:endParaRPr/>
            </a:p>
          </p:txBody>
        </p:sp>
      </p:grpSp>
      <p:grpSp>
        <p:nvGrpSpPr>
          <p:cNvPr id="11" name="Group 11"/>
          <p:cNvGrpSpPr/>
          <p:nvPr/>
        </p:nvGrpSpPr>
        <p:grpSpPr>
          <a:xfrm rot="814750">
            <a:off x="3033348" y="-660287"/>
            <a:ext cx="293845" cy="6401115"/>
            <a:chOff x="0" y="0"/>
            <a:chExt cx="82656" cy="2234034"/>
          </a:xfrm>
        </p:grpSpPr>
        <p:sp>
          <p:nvSpPr>
            <p:cNvPr id="12" name="Freeform 12"/>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397D5A"/>
            </a:solidFill>
          </p:spPr>
        </p:sp>
        <p:sp>
          <p:nvSpPr>
            <p:cNvPr id="13" name="TextBox 13"/>
            <p:cNvSpPr txBox="1"/>
            <p:nvPr/>
          </p:nvSpPr>
          <p:spPr>
            <a:xfrm>
              <a:off x="0" y="-19050"/>
              <a:ext cx="82656" cy="2253084"/>
            </a:xfrm>
            <a:prstGeom prst="rect">
              <a:avLst/>
            </a:prstGeom>
          </p:spPr>
          <p:txBody>
            <a:bodyPr lIns="50800" tIns="50800" rIns="50800" bIns="50800" rtlCol="0" anchor="ctr"/>
            <a:lstStyle/>
            <a:p>
              <a:pPr algn="ctr">
                <a:lnSpc>
                  <a:spcPts val="2859"/>
                </a:lnSpc>
              </a:pPr>
              <a:endParaRPr/>
            </a:p>
          </p:txBody>
        </p:sp>
      </p:grpSp>
      <p:sp>
        <p:nvSpPr>
          <p:cNvPr id="14" name="Freeform 14"/>
          <p:cNvSpPr/>
          <p:nvPr/>
        </p:nvSpPr>
        <p:spPr>
          <a:xfrm>
            <a:off x="3876961" y="8452360"/>
            <a:ext cx="384955" cy="384955"/>
          </a:xfrm>
          <a:custGeom>
            <a:avLst/>
            <a:gdLst/>
            <a:ahLst/>
            <a:cxnLst/>
            <a:rect l="l" t="t" r="r" b="b"/>
            <a:pathLst>
              <a:path w="384955" h="384955">
                <a:moveTo>
                  <a:pt x="0" y="0"/>
                </a:moveTo>
                <a:lnTo>
                  <a:pt x="384955" y="0"/>
                </a:lnTo>
                <a:lnTo>
                  <a:pt x="384955" y="384956"/>
                </a:lnTo>
                <a:lnTo>
                  <a:pt x="0" y="38495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5" name="Freeform 15"/>
          <p:cNvSpPr/>
          <p:nvPr/>
        </p:nvSpPr>
        <p:spPr>
          <a:xfrm>
            <a:off x="3876961" y="7040788"/>
            <a:ext cx="384955" cy="384955"/>
          </a:xfrm>
          <a:custGeom>
            <a:avLst/>
            <a:gdLst/>
            <a:ahLst/>
            <a:cxnLst/>
            <a:rect l="l" t="t" r="r" b="b"/>
            <a:pathLst>
              <a:path w="384955" h="384955">
                <a:moveTo>
                  <a:pt x="0" y="0"/>
                </a:moveTo>
                <a:lnTo>
                  <a:pt x="384955" y="0"/>
                </a:lnTo>
                <a:lnTo>
                  <a:pt x="384955" y="384955"/>
                </a:lnTo>
                <a:lnTo>
                  <a:pt x="0" y="38495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6" name="Freeform 16"/>
          <p:cNvSpPr/>
          <p:nvPr/>
        </p:nvSpPr>
        <p:spPr>
          <a:xfrm>
            <a:off x="3876961" y="7689424"/>
            <a:ext cx="384783" cy="384955"/>
          </a:xfrm>
          <a:custGeom>
            <a:avLst/>
            <a:gdLst/>
            <a:ahLst/>
            <a:cxnLst/>
            <a:rect l="l" t="t" r="r" b="b"/>
            <a:pathLst>
              <a:path w="384783" h="384955">
                <a:moveTo>
                  <a:pt x="0" y="0"/>
                </a:moveTo>
                <a:lnTo>
                  <a:pt x="384783" y="0"/>
                </a:lnTo>
                <a:lnTo>
                  <a:pt x="384783" y="384956"/>
                </a:lnTo>
                <a:lnTo>
                  <a:pt x="0" y="38495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7" name="Freeform 17"/>
          <p:cNvSpPr/>
          <p:nvPr/>
        </p:nvSpPr>
        <p:spPr>
          <a:xfrm>
            <a:off x="3876961" y="6536839"/>
            <a:ext cx="384955" cy="384955"/>
          </a:xfrm>
          <a:custGeom>
            <a:avLst/>
            <a:gdLst/>
            <a:ahLst/>
            <a:cxnLst/>
            <a:rect l="l" t="t" r="r" b="b"/>
            <a:pathLst>
              <a:path w="384955" h="384955">
                <a:moveTo>
                  <a:pt x="0" y="0"/>
                </a:moveTo>
                <a:lnTo>
                  <a:pt x="384955" y="0"/>
                </a:lnTo>
                <a:lnTo>
                  <a:pt x="384955" y="384955"/>
                </a:lnTo>
                <a:lnTo>
                  <a:pt x="0" y="38495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8" name="TextBox 18"/>
          <p:cNvSpPr txBox="1"/>
          <p:nvPr/>
        </p:nvSpPr>
        <p:spPr>
          <a:xfrm>
            <a:off x="3463770" y="3793552"/>
            <a:ext cx="5435861" cy="2109738"/>
          </a:xfrm>
          <a:prstGeom prst="rect">
            <a:avLst/>
          </a:prstGeom>
        </p:spPr>
        <p:txBody>
          <a:bodyPr lIns="0" tIns="0" rIns="0" bIns="0" rtlCol="0" anchor="t">
            <a:spAutoFit/>
          </a:bodyPr>
          <a:lstStyle/>
          <a:p>
            <a:pPr marL="0" lvl="0" indent="0" algn="ctr">
              <a:lnSpc>
                <a:spcPts val="7602"/>
              </a:lnSpc>
            </a:pPr>
            <a:r>
              <a:rPr lang="en-US" sz="8174" spc="882">
                <a:solidFill>
                  <a:srgbClr val="231F20"/>
                </a:solidFill>
                <a:latin typeface="Codec Pro ExtraBold"/>
              </a:rPr>
              <a:t>THANK YOU</a:t>
            </a:r>
          </a:p>
        </p:txBody>
      </p:sp>
      <p:sp>
        <p:nvSpPr>
          <p:cNvPr id="19" name="TextBox 19"/>
          <p:cNvSpPr txBox="1"/>
          <p:nvPr/>
        </p:nvSpPr>
        <p:spPr>
          <a:xfrm>
            <a:off x="4412211" y="7485884"/>
            <a:ext cx="5857379" cy="718755"/>
          </a:xfrm>
          <a:prstGeom prst="rect">
            <a:avLst/>
          </a:prstGeom>
        </p:spPr>
        <p:txBody>
          <a:bodyPr lIns="0" tIns="0" rIns="0" bIns="0" rtlCol="0" anchor="t">
            <a:spAutoFit/>
          </a:bodyPr>
          <a:lstStyle/>
          <a:p>
            <a:pPr algn="l">
              <a:lnSpc>
                <a:spcPts val="2908"/>
              </a:lnSpc>
            </a:pPr>
            <a:r>
              <a:rPr lang="en-US" sz="2077" u="sng">
                <a:solidFill>
                  <a:srgbClr val="000000"/>
                </a:solidFill>
                <a:latin typeface="Open Sauce"/>
                <a:hlinkClick r:id="rId12" tooltip="https://github.com/DipeanDas/UM_InternshipProjects/tree/main/AtliqHospitalityAnalysis"/>
              </a:rPr>
              <a:t>https://github.com/DipeanDas/UM_InternshipProjects/tree/main/Crop_Production_Analysis</a:t>
            </a:r>
          </a:p>
        </p:txBody>
      </p:sp>
      <p:sp>
        <p:nvSpPr>
          <p:cNvPr id="20" name="TextBox 20"/>
          <p:cNvSpPr txBox="1"/>
          <p:nvPr/>
        </p:nvSpPr>
        <p:spPr>
          <a:xfrm>
            <a:off x="4412211" y="7021526"/>
            <a:ext cx="5857379" cy="356805"/>
          </a:xfrm>
          <a:prstGeom prst="rect">
            <a:avLst/>
          </a:prstGeom>
        </p:spPr>
        <p:txBody>
          <a:bodyPr lIns="0" tIns="0" rIns="0" bIns="0" rtlCol="0" anchor="t">
            <a:spAutoFit/>
          </a:bodyPr>
          <a:lstStyle/>
          <a:p>
            <a:pPr algn="l">
              <a:lnSpc>
                <a:spcPts val="2908"/>
              </a:lnSpc>
            </a:pPr>
            <a:r>
              <a:rPr lang="en-US" sz="2077">
                <a:solidFill>
                  <a:srgbClr val="000000"/>
                </a:solidFill>
                <a:latin typeface="Open Sauce"/>
              </a:rPr>
              <a:t>dipeandasgupta@gmail.com</a:t>
            </a:r>
          </a:p>
        </p:txBody>
      </p:sp>
      <p:sp>
        <p:nvSpPr>
          <p:cNvPr id="21" name="TextBox 21"/>
          <p:cNvSpPr txBox="1"/>
          <p:nvPr/>
        </p:nvSpPr>
        <p:spPr>
          <a:xfrm>
            <a:off x="4412211" y="8433098"/>
            <a:ext cx="4032348" cy="356805"/>
          </a:xfrm>
          <a:prstGeom prst="rect">
            <a:avLst/>
          </a:prstGeom>
        </p:spPr>
        <p:txBody>
          <a:bodyPr lIns="0" tIns="0" rIns="0" bIns="0" rtlCol="0" anchor="t">
            <a:spAutoFit/>
          </a:bodyPr>
          <a:lstStyle/>
          <a:p>
            <a:pPr algn="l">
              <a:lnSpc>
                <a:spcPts val="2908"/>
              </a:lnSpc>
            </a:pPr>
            <a:r>
              <a:rPr lang="en-US" sz="2077">
                <a:solidFill>
                  <a:srgbClr val="000000"/>
                </a:solidFill>
                <a:latin typeface="Open Sauce"/>
              </a:rPr>
              <a:t>Gandhinagar,Gujarat</a:t>
            </a:r>
          </a:p>
        </p:txBody>
      </p:sp>
      <p:sp>
        <p:nvSpPr>
          <p:cNvPr id="22" name="TextBox 22"/>
          <p:cNvSpPr txBox="1"/>
          <p:nvPr/>
        </p:nvSpPr>
        <p:spPr>
          <a:xfrm>
            <a:off x="4412211" y="6504702"/>
            <a:ext cx="2370741" cy="356805"/>
          </a:xfrm>
          <a:prstGeom prst="rect">
            <a:avLst/>
          </a:prstGeom>
        </p:spPr>
        <p:txBody>
          <a:bodyPr lIns="0" tIns="0" rIns="0" bIns="0" rtlCol="0" anchor="t">
            <a:spAutoFit/>
          </a:bodyPr>
          <a:lstStyle/>
          <a:p>
            <a:pPr algn="l">
              <a:lnSpc>
                <a:spcPts val="2908"/>
              </a:lnSpc>
            </a:pPr>
            <a:r>
              <a:rPr lang="en-US" sz="2077">
                <a:solidFill>
                  <a:srgbClr val="000000"/>
                </a:solidFill>
                <a:latin typeface="Open Sauce"/>
              </a:rPr>
              <a:t>+91 7778992530</a:t>
            </a:r>
          </a:p>
        </p:txBody>
      </p:sp>
      <p:sp>
        <p:nvSpPr>
          <p:cNvPr id="23" name="TextBox 23"/>
          <p:cNvSpPr txBox="1"/>
          <p:nvPr/>
        </p:nvSpPr>
        <p:spPr>
          <a:xfrm>
            <a:off x="3529584" y="5998322"/>
            <a:ext cx="5857379" cy="437822"/>
          </a:xfrm>
          <a:prstGeom prst="rect">
            <a:avLst/>
          </a:prstGeom>
        </p:spPr>
        <p:txBody>
          <a:bodyPr lIns="0" tIns="0" rIns="0" bIns="0" rtlCol="0" anchor="t">
            <a:spAutoFit/>
          </a:bodyPr>
          <a:lstStyle/>
          <a:p>
            <a:pPr algn="l">
              <a:lnSpc>
                <a:spcPts val="3468"/>
              </a:lnSpc>
            </a:pPr>
            <a:r>
              <a:rPr lang="en-US" sz="2477">
                <a:solidFill>
                  <a:srgbClr val="000000"/>
                </a:solidFill>
                <a:latin typeface="Montserrat Light Bold"/>
              </a:rPr>
              <a:t>DIPEAN DASGUPTA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3812627" y="2901697"/>
            <a:ext cx="1400485" cy="5498562"/>
            <a:chOff x="0" y="0"/>
            <a:chExt cx="368852" cy="1448181"/>
          </a:xfrm>
        </p:grpSpPr>
        <p:sp>
          <p:nvSpPr>
            <p:cNvPr id="3" name="Freeform 3"/>
            <p:cNvSpPr/>
            <p:nvPr/>
          </p:nvSpPr>
          <p:spPr>
            <a:xfrm>
              <a:off x="0" y="0"/>
              <a:ext cx="368852" cy="1448181"/>
            </a:xfrm>
            <a:custGeom>
              <a:avLst/>
              <a:gdLst/>
              <a:ahLst/>
              <a:cxnLst/>
              <a:rect l="l" t="t" r="r" b="b"/>
              <a:pathLst>
                <a:path w="368852" h="1448181">
                  <a:moveTo>
                    <a:pt x="0" y="0"/>
                  </a:moveTo>
                  <a:lnTo>
                    <a:pt x="368852" y="0"/>
                  </a:lnTo>
                  <a:lnTo>
                    <a:pt x="368852" y="1448181"/>
                  </a:lnTo>
                  <a:lnTo>
                    <a:pt x="0" y="1448181"/>
                  </a:lnTo>
                  <a:close/>
                </a:path>
              </a:pathLst>
            </a:custGeom>
            <a:solidFill>
              <a:srgbClr val="1C5739"/>
            </a:solidFill>
            <a:ln cap="sq">
              <a:noFill/>
              <a:prstDash val="solid"/>
              <a:miter/>
            </a:ln>
          </p:spPr>
        </p:sp>
        <p:sp>
          <p:nvSpPr>
            <p:cNvPr id="4" name="TextBox 4"/>
            <p:cNvSpPr txBox="1"/>
            <p:nvPr/>
          </p:nvSpPr>
          <p:spPr>
            <a:xfrm>
              <a:off x="0" y="-19050"/>
              <a:ext cx="368852" cy="1467231"/>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5" name="Group 5"/>
          <p:cNvGrpSpPr/>
          <p:nvPr/>
        </p:nvGrpSpPr>
        <p:grpSpPr>
          <a:xfrm>
            <a:off x="-1543050" y="-558218"/>
            <a:ext cx="3086100" cy="11299900"/>
            <a:chOff x="0" y="0"/>
            <a:chExt cx="812800" cy="2976105"/>
          </a:xfrm>
        </p:grpSpPr>
        <p:sp>
          <p:nvSpPr>
            <p:cNvPr id="6" name="Freeform 6"/>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7" name="TextBox 7"/>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a:off x="12193216" y="1415447"/>
            <a:ext cx="5408984" cy="7979428"/>
            <a:chOff x="0" y="0"/>
            <a:chExt cx="1424588" cy="2101578"/>
          </a:xfrm>
        </p:grpSpPr>
        <p:sp>
          <p:nvSpPr>
            <p:cNvPr id="9" name="Freeform 9"/>
            <p:cNvSpPr/>
            <p:nvPr/>
          </p:nvSpPr>
          <p:spPr>
            <a:xfrm>
              <a:off x="0" y="0"/>
              <a:ext cx="1424588" cy="2101578"/>
            </a:xfrm>
            <a:custGeom>
              <a:avLst/>
              <a:gdLst/>
              <a:ahLst/>
              <a:cxnLst/>
              <a:rect l="l" t="t" r="r" b="b"/>
              <a:pathLst>
                <a:path w="1424588" h="2101578">
                  <a:moveTo>
                    <a:pt x="0" y="0"/>
                  </a:moveTo>
                  <a:lnTo>
                    <a:pt x="1424588" y="0"/>
                  </a:lnTo>
                  <a:lnTo>
                    <a:pt x="1424588" y="2101578"/>
                  </a:lnTo>
                  <a:lnTo>
                    <a:pt x="0" y="2101578"/>
                  </a:lnTo>
                  <a:close/>
                </a:path>
              </a:pathLst>
            </a:custGeom>
            <a:solidFill>
              <a:srgbClr val="1C5739"/>
            </a:solidFill>
          </p:spPr>
        </p:sp>
        <p:sp>
          <p:nvSpPr>
            <p:cNvPr id="10" name="TextBox 10"/>
            <p:cNvSpPr txBox="1"/>
            <p:nvPr/>
          </p:nvSpPr>
          <p:spPr>
            <a:xfrm>
              <a:off x="0" y="-19050"/>
              <a:ext cx="1424588" cy="2120628"/>
            </a:xfrm>
            <a:prstGeom prst="rect">
              <a:avLst/>
            </a:prstGeom>
          </p:spPr>
          <p:txBody>
            <a:bodyPr lIns="50800" tIns="50800" rIns="50800" bIns="50800" rtlCol="0" anchor="ctr"/>
            <a:lstStyle/>
            <a:p>
              <a:pPr algn="ctr">
                <a:lnSpc>
                  <a:spcPts val="2859"/>
                </a:lnSpc>
              </a:pPr>
              <a:endParaRPr/>
            </a:p>
          </p:txBody>
        </p:sp>
      </p:grpSp>
      <p:sp>
        <p:nvSpPr>
          <p:cNvPr id="11" name="Freeform 11"/>
          <p:cNvSpPr/>
          <p:nvPr/>
        </p:nvSpPr>
        <p:spPr>
          <a:xfrm>
            <a:off x="15698915" y="8697813"/>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Freeform 12"/>
          <p:cNvSpPr/>
          <p:nvPr/>
        </p:nvSpPr>
        <p:spPr>
          <a:xfrm>
            <a:off x="11191240" y="3371237"/>
            <a:ext cx="6886183" cy="3873478"/>
          </a:xfrm>
          <a:custGeom>
            <a:avLst/>
            <a:gdLst/>
            <a:ahLst/>
            <a:cxnLst/>
            <a:rect l="l" t="t" r="r" b="b"/>
            <a:pathLst>
              <a:path w="6886183" h="3873478">
                <a:moveTo>
                  <a:pt x="0" y="0"/>
                </a:moveTo>
                <a:lnTo>
                  <a:pt x="6886183" y="0"/>
                </a:lnTo>
                <a:lnTo>
                  <a:pt x="6886183" y="3873478"/>
                </a:lnTo>
                <a:lnTo>
                  <a:pt x="0" y="3873478"/>
                </a:lnTo>
                <a:lnTo>
                  <a:pt x="0" y="0"/>
                </a:lnTo>
                <a:close/>
              </a:path>
            </a:pathLst>
          </a:custGeom>
          <a:blipFill>
            <a:blip r:embed="rId4"/>
            <a:stretch>
              <a:fillRect/>
            </a:stretch>
          </a:blipFill>
        </p:spPr>
      </p:sp>
      <p:sp>
        <p:nvSpPr>
          <p:cNvPr id="13" name="TextBox 13"/>
          <p:cNvSpPr txBox="1"/>
          <p:nvPr/>
        </p:nvSpPr>
        <p:spPr>
          <a:xfrm>
            <a:off x="5213112" y="1316966"/>
            <a:ext cx="5661991" cy="1439372"/>
          </a:xfrm>
          <a:prstGeom prst="rect">
            <a:avLst/>
          </a:prstGeom>
        </p:spPr>
        <p:txBody>
          <a:bodyPr lIns="0" tIns="0" rIns="0" bIns="0" rtlCol="0" anchor="t">
            <a:spAutoFit/>
          </a:bodyPr>
          <a:lstStyle/>
          <a:p>
            <a:pPr algn="l">
              <a:lnSpc>
                <a:spcPts val="10858"/>
              </a:lnSpc>
            </a:pPr>
            <a:r>
              <a:rPr lang="en-US" sz="7868" spc="771">
                <a:solidFill>
                  <a:srgbClr val="231F20"/>
                </a:solidFill>
                <a:latin typeface="Codec Pro ExtraBold"/>
              </a:rPr>
              <a:t>Content</a:t>
            </a:r>
          </a:p>
        </p:txBody>
      </p:sp>
      <p:sp>
        <p:nvSpPr>
          <p:cNvPr id="14" name="TextBox 14"/>
          <p:cNvSpPr txBox="1"/>
          <p:nvPr/>
        </p:nvSpPr>
        <p:spPr>
          <a:xfrm>
            <a:off x="4024659" y="3168035"/>
            <a:ext cx="937219" cy="714375"/>
          </a:xfrm>
          <a:prstGeom prst="rect">
            <a:avLst/>
          </a:prstGeom>
        </p:spPr>
        <p:txBody>
          <a:bodyPr lIns="0" tIns="0" rIns="0" bIns="0" rtlCol="0" anchor="t">
            <a:spAutoFit/>
          </a:bodyPr>
          <a:lstStyle/>
          <a:p>
            <a:pPr algn="ctr">
              <a:lnSpc>
                <a:spcPts val="5126"/>
              </a:lnSpc>
            </a:pPr>
            <a:r>
              <a:rPr lang="en-US" sz="4271" spc="350">
                <a:solidFill>
                  <a:srgbClr val="FFFFFF"/>
                </a:solidFill>
                <a:latin typeface="Codec Pro ExtraBold"/>
              </a:rPr>
              <a:t>01</a:t>
            </a:r>
          </a:p>
        </p:txBody>
      </p:sp>
      <p:sp>
        <p:nvSpPr>
          <p:cNvPr id="15" name="TextBox 15"/>
          <p:cNvSpPr txBox="1"/>
          <p:nvPr/>
        </p:nvSpPr>
        <p:spPr>
          <a:xfrm>
            <a:off x="4024659" y="3965154"/>
            <a:ext cx="937219" cy="714375"/>
          </a:xfrm>
          <a:prstGeom prst="rect">
            <a:avLst/>
          </a:prstGeom>
        </p:spPr>
        <p:txBody>
          <a:bodyPr lIns="0" tIns="0" rIns="0" bIns="0" rtlCol="0" anchor="t">
            <a:spAutoFit/>
          </a:bodyPr>
          <a:lstStyle/>
          <a:p>
            <a:pPr algn="ctr">
              <a:lnSpc>
                <a:spcPts val="5126"/>
              </a:lnSpc>
            </a:pPr>
            <a:r>
              <a:rPr lang="en-US" sz="4271" spc="350">
                <a:solidFill>
                  <a:srgbClr val="FFFFFF"/>
                </a:solidFill>
                <a:latin typeface="Codec Pro ExtraBold"/>
              </a:rPr>
              <a:t>02</a:t>
            </a:r>
          </a:p>
        </p:txBody>
      </p:sp>
      <p:sp>
        <p:nvSpPr>
          <p:cNvPr id="16" name="TextBox 16"/>
          <p:cNvSpPr txBox="1"/>
          <p:nvPr/>
        </p:nvSpPr>
        <p:spPr>
          <a:xfrm>
            <a:off x="4024659" y="4846311"/>
            <a:ext cx="937219" cy="714375"/>
          </a:xfrm>
          <a:prstGeom prst="rect">
            <a:avLst/>
          </a:prstGeom>
        </p:spPr>
        <p:txBody>
          <a:bodyPr lIns="0" tIns="0" rIns="0" bIns="0" rtlCol="0" anchor="t">
            <a:spAutoFit/>
          </a:bodyPr>
          <a:lstStyle/>
          <a:p>
            <a:pPr algn="ctr">
              <a:lnSpc>
                <a:spcPts val="5126"/>
              </a:lnSpc>
            </a:pPr>
            <a:r>
              <a:rPr lang="en-US" sz="4271" spc="350">
                <a:solidFill>
                  <a:srgbClr val="FFFFFF"/>
                </a:solidFill>
                <a:latin typeface="Codec Pro ExtraBold"/>
              </a:rPr>
              <a:t>03</a:t>
            </a:r>
          </a:p>
        </p:txBody>
      </p:sp>
      <p:sp>
        <p:nvSpPr>
          <p:cNvPr id="17" name="TextBox 17"/>
          <p:cNvSpPr txBox="1"/>
          <p:nvPr/>
        </p:nvSpPr>
        <p:spPr>
          <a:xfrm>
            <a:off x="4024659" y="5643430"/>
            <a:ext cx="937219" cy="714375"/>
          </a:xfrm>
          <a:prstGeom prst="rect">
            <a:avLst/>
          </a:prstGeom>
        </p:spPr>
        <p:txBody>
          <a:bodyPr lIns="0" tIns="0" rIns="0" bIns="0" rtlCol="0" anchor="t">
            <a:spAutoFit/>
          </a:bodyPr>
          <a:lstStyle/>
          <a:p>
            <a:pPr algn="ctr">
              <a:lnSpc>
                <a:spcPts val="5126"/>
              </a:lnSpc>
            </a:pPr>
            <a:r>
              <a:rPr lang="en-US" sz="4271" spc="350">
                <a:solidFill>
                  <a:srgbClr val="FFFFFF"/>
                </a:solidFill>
                <a:latin typeface="Codec Pro ExtraBold"/>
              </a:rPr>
              <a:t>04</a:t>
            </a:r>
          </a:p>
        </p:txBody>
      </p:sp>
      <p:sp>
        <p:nvSpPr>
          <p:cNvPr id="18" name="TextBox 18"/>
          <p:cNvSpPr txBox="1"/>
          <p:nvPr/>
        </p:nvSpPr>
        <p:spPr>
          <a:xfrm>
            <a:off x="4044260" y="6529255"/>
            <a:ext cx="937219" cy="714375"/>
          </a:xfrm>
          <a:prstGeom prst="rect">
            <a:avLst/>
          </a:prstGeom>
        </p:spPr>
        <p:txBody>
          <a:bodyPr lIns="0" tIns="0" rIns="0" bIns="0" rtlCol="0" anchor="t">
            <a:spAutoFit/>
          </a:bodyPr>
          <a:lstStyle/>
          <a:p>
            <a:pPr algn="ctr">
              <a:lnSpc>
                <a:spcPts val="5126"/>
              </a:lnSpc>
            </a:pPr>
            <a:r>
              <a:rPr lang="en-US" sz="4271" spc="350">
                <a:solidFill>
                  <a:srgbClr val="FFFFFF"/>
                </a:solidFill>
                <a:latin typeface="Codec Pro ExtraBold"/>
              </a:rPr>
              <a:t>05</a:t>
            </a:r>
          </a:p>
        </p:txBody>
      </p:sp>
      <p:sp>
        <p:nvSpPr>
          <p:cNvPr id="19" name="TextBox 19"/>
          <p:cNvSpPr txBox="1"/>
          <p:nvPr/>
        </p:nvSpPr>
        <p:spPr>
          <a:xfrm>
            <a:off x="4044260" y="7407357"/>
            <a:ext cx="937219" cy="714375"/>
          </a:xfrm>
          <a:prstGeom prst="rect">
            <a:avLst/>
          </a:prstGeom>
        </p:spPr>
        <p:txBody>
          <a:bodyPr lIns="0" tIns="0" rIns="0" bIns="0" rtlCol="0" anchor="t">
            <a:spAutoFit/>
          </a:bodyPr>
          <a:lstStyle/>
          <a:p>
            <a:pPr algn="ctr">
              <a:lnSpc>
                <a:spcPts val="5126"/>
              </a:lnSpc>
            </a:pPr>
            <a:r>
              <a:rPr lang="en-US" sz="4271" spc="350">
                <a:solidFill>
                  <a:srgbClr val="FFFFFF"/>
                </a:solidFill>
                <a:latin typeface="Codec Pro ExtraBold"/>
              </a:rPr>
              <a:t>06</a:t>
            </a:r>
          </a:p>
        </p:txBody>
      </p:sp>
      <p:sp>
        <p:nvSpPr>
          <p:cNvPr id="20" name="TextBox 20"/>
          <p:cNvSpPr txBox="1"/>
          <p:nvPr/>
        </p:nvSpPr>
        <p:spPr>
          <a:xfrm>
            <a:off x="5400737" y="3333137"/>
            <a:ext cx="5790503" cy="418548"/>
          </a:xfrm>
          <a:prstGeom prst="rect">
            <a:avLst/>
          </a:prstGeom>
        </p:spPr>
        <p:txBody>
          <a:bodyPr lIns="0" tIns="0" rIns="0" bIns="0" rtlCol="0" anchor="t">
            <a:spAutoFit/>
          </a:bodyPr>
          <a:lstStyle/>
          <a:p>
            <a:pPr algn="l">
              <a:lnSpc>
                <a:spcPts val="3483"/>
              </a:lnSpc>
            </a:pPr>
            <a:r>
              <a:rPr lang="en-US" sz="2524" spc="247">
                <a:solidFill>
                  <a:srgbClr val="231F20"/>
                </a:solidFill>
                <a:latin typeface="Open Sauce"/>
              </a:rPr>
              <a:t>Introduction</a:t>
            </a:r>
          </a:p>
        </p:txBody>
      </p:sp>
      <p:sp>
        <p:nvSpPr>
          <p:cNvPr id="21" name="TextBox 21"/>
          <p:cNvSpPr txBox="1"/>
          <p:nvPr/>
        </p:nvSpPr>
        <p:spPr>
          <a:xfrm>
            <a:off x="5400737" y="4980702"/>
            <a:ext cx="3743263" cy="418548"/>
          </a:xfrm>
          <a:prstGeom prst="rect">
            <a:avLst/>
          </a:prstGeom>
        </p:spPr>
        <p:txBody>
          <a:bodyPr lIns="0" tIns="0" rIns="0" bIns="0" rtlCol="0" anchor="t">
            <a:spAutoFit/>
          </a:bodyPr>
          <a:lstStyle/>
          <a:p>
            <a:pPr algn="l">
              <a:lnSpc>
                <a:spcPts val="3483"/>
              </a:lnSpc>
            </a:pPr>
            <a:r>
              <a:rPr lang="en-US" sz="2524" spc="247">
                <a:solidFill>
                  <a:srgbClr val="231F20"/>
                </a:solidFill>
                <a:latin typeface="Open Sauce"/>
              </a:rPr>
              <a:t>Data Overview</a:t>
            </a:r>
          </a:p>
        </p:txBody>
      </p:sp>
      <p:sp>
        <p:nvSpPr>
          <p:cNvPr id="22" name="TextBox 22"/>
          <p:cNvSpPr txBox="1"/>
          <p:nvPr/>
        </p:nvSpPr>
        <p:spPr>
          <a:xfrm>
            <a:off x="5400737" y="5845284"/>
            <a:ext cx="5790503"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Open Sauce"/>
              </a:rPr>
              <a:t>Analysis</a:t>
            </a:r>
          </a:p>
        </p:txBody>
      </p:sp>
      <p:sp>
        <p:nvSpPr>
          <p:cNvPr id="23" name="TextBox 23"/>
          <p:cNvSpPr txBox="1"/>
          <p:nvPr/>
        </p:nvSpPr>
        <p:spPr>
          <a:xfrm>
            <a:off x="5400737" y="6658552"/>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Open Sauce"/>
              </a:rPr>
              <a:t>Dashboard</a:t>
            </a:r>
          </a:p>
        </p:txBody>
      </p:sp>
      <p:sp>
        <p:nvSpPr>
          <p:cNvPr id="24" name="TextBox 24"/>
          <p:cNvSpPr txBox="1"/>
          <p:nvPr/>
        </p:nvSpPr>
        <p:spPr>
          <a:xfrm>
            <a:off x="5400737" y="7543825"/>
            <a:ext cx="5790503"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Open Sauce"/>
              </a:rPr>
              <a:t>Conclusion</a:t>
            </a:r>
          </a:p>
        </p:txBody>
      </p:sp>
      <p:sp>
        <p:nvSpPr>
          <p:cNvPr id="25" name="TextBox 25"/>
          <p:cNvSpPr txBox="1"/>
          <p:nvPr/>
        </p:nvSpPr>
        <p:spPr>
          <a:xfrm>
            <a:off x="5400737" y="4097070"/>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Open Sauce"/>
              </a:rPr>
              <a:t>Problem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5316200" y="8108329"/>
            <a:ext cx="3656871" cy="3359771"/>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6887962" y="6920330"/>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1494331" y="2213220"/>
            <a:ext cx="3511159" cy="3224631"/>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914400" y="-1181100"/>
            <a:ext cx="4928548" cy="5233088"/>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TextBox 10"/>
          <p:cNvSpPr txBox="1"/>
          <p:nvPr/>
        </p:nvSpPr>
        <p:spPr>
          <a:xfrm>
            <a:off x="1925803" y="1299561"/>
            <a:ext cx="5605439" cy="1102305"/>
          </a:xfrm>
          <a:prstGeom prst="rect">
            <a:avLst/>
          </a:prstGeom>
        </p:spPr>
        <p:txBody>
          <a:bodyPr lIns="0" tIns="0" rIns="0" bIns="0" rtlCol="0" anchor="t">
            <a:spAutoFit/>
          </a:bodyPr>
          <a:lstStyle/>
          <a:p>
            <a:pPr marL="0" lvl="0" indent="0" algn="l">
              <a:lnSpc>
                <a:spcPts val="8206"/>
              </a:lnSpc>
              <a:spcBef>
                <a:spcPct val="0"/>
              </a:spcBef>
            </a:pPr>
            <a:r>
              <a:rPr lang="en-US" sz="5946" spc="582">
                <a:solidFill>
                  <a:srgbClr val="000000"/>
                </a:solidFill>
                <a:latin typeface="Codec Pro ExtraBold"/>
              </a:rPr>
              <a:t>Introduction</a:t>
            </a:r>
          </a:p>
        </p:txBody>
      </p:sp>
      <p:sp>
        <p:nvSpPr>
          <p:cNvPr id="11" name="TextBox 11"/>
          <p:cNvSpPr txBox="1"/>
          <p:nvPr/>
        </p:nvSpPr>
        <p:spPr>
          <a:xfrm>
            <a:off x="2419155" y="3375698"/>
            <a:ext cx="14887770" cy="4117340"/>
          </a:xfrm>
          <a:prstGeom prst="rect">
            <a:avLst/>
          </a:prstGeom>
        </p:spPr>
        <p:txBody>
          <a:bodyPr lIns="0" tIns="0" rIns="0" bIns="0" rtlCol="0" anchor="t">
            <a:spAutoFit/>
          </a:bodyPr>
          <a:lstStyle/>
          <a:p>
            <a:pPr algn="just">
              <a:lnSpc>
                <a:spcPts val="3639"/>
              </a:lnSpc>
              <a:spcBef>
                <a:spcPct val="0"/>
              </a:spcBef>
            </a:pPr>
            <a:r>
              <a:rPr lang="en-US" sz="2799">
                <a:solidFill>
                  <a:srgbClr val="000000"/>
                </a:solidFill>
                <a:latin typeface="Open Sauce"/>
              </a:rPr>
              <a:t>Crop production in India is a cornerstone of the nation's economy, sustaining the livelihoods of millions of farmers and contributing significantly to global agricultural markets. With diverse climatic conditions and fertile lands, India cultivates a wide array of crops, from staples like rice and wheat to cash crops such as cotton and sugarcane. The country is one of the world's largest producers of fruits, vegetables, and spices. Agricultural practices in India range from traditional methods to modern techniques, reflecting a blend of cultural heritage and innovation. This dynamic sector plays a crucial role in ensuring food security and supporting rural development across the country.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TextBox 3"/>
          <p:cNvSpPr txBox="1"/>
          <p:nvPr/>
        </p:nvSpPr>
        <p:spPr>
          <a:xfrm>
            <a:off x="1744294" y="1790508"/>
            <a:ext cx="7845600" cy="873671"/>
          </a:xfrm>
          <a:prstGeom prst="rect">
            <a:avLst/>
          </a:prstGeom>
        </p:spPr>
        <p:txBody>
          <a:bodyPr lIns="0" tIns="0" rIns="0" bIns="0" rtlCol="0" anchor="t">
            <a:spAutoFit/>
          </a:bodyPr>
          <a:lstStyle/>
          <a:p>
            <a:pPr marL="0" lvl="0" indent="0" algn="l">
              <a:lnSpc>
                <a:spcPts val="5862"/>
              </a:lnSpc>
              <a:spcBef>
                <a:spcPct val="0"/>
              </a:spcBef>
            </a:pPr>
            <a:r>
              <a:rPr lang="en-US" sz="5921" spc="207">
                <a:solidFill>
                  <a:srgbClr val="040506"/>
                </a:solidFill>
                <a:latin typeface="Codec Pro ExtraBold"/>
              </a:rPr>
              <a:t>Problem Statement</a:t>
            </a:r>
          </a:p>
        </p:txBody>
      </p:sp>
      <p:sp>
        <p:nvSpPr>
          <p:cNvPr id="4" name="TextBox 4"/>
          <p:cNvSpPr txBox="1"/>
          <p:nvPr/>
        </p:nvSpPr>
        <p:spPr>
          <a:xfrm>
            <a:off x="1715719" y="3247769"/>
            <a:ext cx="14711290" cy="4079753"/>
          </a:xfrm>
          <a:prstGeom prst="rect">
            <a:avLst/>
          </a:prstGeom>
        </p:spPr>
        <p:txBody>
          <a:bodyPr lIns="0" tIns="0" rIns="0" bIns="0" rtlCol="0" anchor="t">
            <a:spAutoFit/>
          </a:bodyPr>
          <a:lstStyle/>
          <a:p>
            <a:pPr algn="just">
              <a:lnSpc>
                <a:spcPts val="3265"/>
              </a:lnSpc>
            </a:pPr>
            <a:r>
              <a:rPr lang="en-US" sz="2366" spc="231">
                <a:solidFill>
                  <a:srgbClr val="231F20"/>
                </a:solidFill>
                <a:latin typeface="Open Sauce"/>
              </a:rPr>
              <a:t>The Agriculture business domain, as a vital part of the overall supply chain, is</a:t>
            </a:r>
          </a:p>
          <a:p>
            <a:pPr algn="just">
              <a:lnSpc>
                <a:spcPts val="3265"/>
              </a:lnSpc>
            </a:pPr>
            <a:r>
              <a:rPr lang="en-US" sz="2366" spc="231">
                <a:solidFill>
                  <a:srgbClr val="231F20"/>
                </a:solidFill>
                <a:latin typeface="Open Sauce"/>
              </a:rPr>
              <a:t>expected to highly evolve in the upcoming years via the developments, which are taking place on the side of the Future Internet. This paper presents a novel</a:t>
            </a:r>
          </a:p>
          <a:p>
            <a:pPr algn="just">
              <a:lnSpc>
                <a:spcPts val="3265"/>
              </a:lnSpc>
            </a:pPr>
            <a:r>
              <a:rPr lang="en-US" sz="2366" spc="231">
                <a:solidFill>
                  <a:srgbClr val="231F20"/>
                </a:solidFill>
                <a:latin typeface="Open Sauce"/>
              </a:rPr>
              <a:t>Business-to-Business collaboration platform from the agri-food sector perspective,which aims to facilitate the collaboration of numerous stakeholders belonging to associated business domains, in an effective and flexible manner.</a:t>
            </a:r>
          </a:p>
          <a:p>
            <a:pPr algn="just">
              <a:lnSpc>
                <a:spcPts val="3265"/>
              </a:lnSpc>
            </a:pPr>
            <a:r>
              <a:rPr lang="en-US" sz="2366" spc="231">
                <a:solidFill>
                  <a:srgbClr val="231F20"/>
                </a:solidFill>
                <a:latin typeface="Open Sauce"/>
              </a:rPr>
              <a:t>This dataset provides a huge amount of information on crop production in India</a:t>
            </a:r>
          </a:p>
          <a:p>
            <a:pPr algn="just">
              <a:lnSpc>
                <a:spcPts val="3265"/>
              </a:lnSpc>
            </a:pPr>
            <a:r>
              <a:rPr lang="en-US" sz="2366" spc="231">
                <a:solidFill>
                  <a:srgbClr val="231F20"/>
                </a:solidFill>
                <a:latin typeface="Open Sauce"/>
              </a:rPr>
              <a:t>ranging from several years. Based on the Information the ultimate goal would be to predict crop production and find important insights highlighting key indicators and metrics that influence crop production.</a:t>
            </a:r>
          </a:p>
        </p:txBody>
      </p:sp>
      <p:sp>
        <p:nvSpPr>
          <p:cNvPr id="5" name="Freeform 5"/>
          <p:cNvSpPr/>
          <p:nvPr/>
        </p:nvSpPr>
        <p:spPr>
          <a:xfrm>
            <a:off x="-689938" y="9508935"/>
            <a:ext cx="4169100" cy="3511038"/>
          </a:xfrm>
          <a:custGeom>
            <a:avLst/>
            <a:gdLst/>
            <a:ahLst/>
            <a:cxnLst/>
            <a:rect l="l" t="t" r="r" b="b"/>
            <a:pathLst>
              <a:path w="4687320" h="4687320">
                <a:moveTo>
                  <a:pt x="0" y="0"/>
                </a:moveTo>
                <a:lnTo>
                  <a:pt x="4687319" y="0"/>
                </a:lnTo>
                <a:lnTo>
                  <a:pt x="4687319" y="4687320"/>
                </a:lnTo>
                <a:lnTo>
                  <a:pt x="0" y="46873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6" name="Group 6"/>
          <p:cNvGrpSpPr/>
          <p:nvPr/>
        </p:nvGrpSpPr>
        <p:grpSpPr>
          <a:xfrm>
            <a:off x="13106400" y="-1693734"/>
            <a:ext cx="3964049" cy="396404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8" name="TextBox 8"/>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9" name="Freeform 9"/>
          <p:cNvSpPr/>
          <p:nvPr/>
        </p:nvSpPr>
        <p:spPr>
          <a:xfrm>
            <a:off x="14232095" y="-2471458"/>
            <a:ext cx="5267968" cy="5135637"/>
          </a:xfrm>
          <a:custGeom>
            <a:avLst/>
            <a:gdLst/>
            <a:ahLst/>
            <a:cxnLst/>
            <a:rect l="l" t="t" r="r" b="b"/>
            <a:pathLst>
              <a:path w="9348363" h="9348363">
                <a:moveTo>
                  <a:pt x="0" y="0"/>
                </a:moveTo>
                <a:lnTo>
                  <a:pt x="9348362" y="0"/>
                </a:lnTo>
                <a:lnTo>
                  <a:pt x="9348362" y="9348362"/>
                </a:lnTo>
                <a:lnTo>
                  <a:pt x="0" y="934836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0" name="Group 10"/>
          <p:cNvGrpSpPr/>
          <p:nvPr/>
        </p:nvGrpSpPr>
        <p:grpSpPr>
          <a:xfrm>
            <a:off x="-689938" y="8342513"/>
            <a:ext cx="2649263" cy="264926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12" name="TextBox 12"/>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TextBox 2"/>
          <p:cNvSpPr txBox="1"/>
          <p:nvPr/>
        </p:nvSpPr>
        <p:spPr>
          <a:xfrm>
            <a:off x="1482178" y="647700"/>
            <a:ext cx="6210039" cy="1063707"/>
          </a:xfrm>
          <a:prstGeom prst="rect">
            <a:avLst/>
          </a:prstGeom>
        </p:spPr>
        <p:txBody>
          <a:bodyPr lIns="0" tIns="0" rIns="0" bIns="0" rtlCol="0" anchor="t">
            <a:spAutoFit/>
          </a:bodyPr>
          <a:lstStyle/>
          <a:p>
            <a:pPr marL="0" lvl="0" indent="0" algn="l">
              <a:lnSpc>
                <a:spcPts val="7956"/>
              </a:lnSpc>
              <a:spcBef>
                <a:spcPct val="0"/>
              </a:spcBef>
            </a:pPr>
            <a:r>
              <a:rPr lang="en-US" sz="5765" spc="565">
                <a:solidFill>
                  <a:srgbClr val="231F20"/>
                </a:solidFill>
                <a:latin typeface="Codec Pro ExtraBold"/>
              </a:rPr>
              <a:t>Data Overview</a:t>
            </a:r>
          </a:p>
        </p:txBody>
      </p:sp>
      <p:sp>
        <p:nvSpPr>
          <p:cNvPr id="3" name="TextBox 3"/>
          <p:cNvSpPr txBox="1"/>
          <p:nvPr/>
        </p:nvSpPr>
        <p:spPr>
          <a:xfrm>
            <a:off x="1510753" y="2377861"/>
            <a:ext cx="8783557" cy="1787723"/>
          </a:xfrm>
          <a:prstGeom prst="rect">
            <a:avLst/>
          </a:prstGeom>
        </p:spPr>
        <p:txBody>
          <a:bodyPr lIns="0" tIns="0" rIns="0" bIns="0" rtlCol="0" anchor="t">
            <a:spAutoFit/>
          </a:bodyPr>
          <a:lstStyle/>
          <a:p>
            <a:pPr marL="407883" lvl="1" indent="-203941" algn="just">
              <a:lnSpc>
                <a:spcPts val="2890"/>
              </a:lnSpc>
              <a:buFont typeface="Arial"/>
              <a:buChar char="•"/>
            </a:pPr>
            <a:r>
              <a:rPr lang="en-US" sz="1889" spc="185">
                <a:solidFill>
                  <a:srgbClr val="231F20"/>
                </a:solidFill>
                <a:latin typeface="Open Sauce"/>
              </a:rPr>
              <a:t>File Info: Crop Production in India.</a:t>
            </a:r>
          </a:p>
          <a:p>
            <a:pPr marL="407883" lvl="1" indent="-203941" algn="just">
              <a:lnSpc>
                <a:spcPts val="2890"/>
              </a:lnSpc>
              <a:buFont typeface="Arial"/>
              <a:buChar char="•"/>
            </a:pPr>
            <a:r>
              <a:rPr lang="en-US" sz="1889" spc="185">
                <a:solidFill>
                  <a:srgbClr val="231F20"/>
                </a:solidFill>
                <a:latin typeface="Open Sauce"/>
              </a:rPr>
              <a:t>Country: India.</a:t>
            </a:r>
          </a:p>
          <a:p>
            <a:pPr marL="407883" lvl="1" indent="-203941" algn="just">
              <a:lnSpc>
                <a:spcPts val="2890"/>
              </a:lnSpc>
              <a:buFont typeface="Arial"/>
              <a:buChar char="•"/>
            </a:pPr>
            <a:r>
              <a:rPr lang="en-US" sz="1889" spc="185">
                <a:solidFill>
                  <a:srgbClr val="231F20"/>
                </a:solidFill>
                <a:latin typeface="Open Sauce"/>
              </a:rPr>
              <a:t>Timespan: 1997-2015.</a:t>
            </a:r>
          </a:p>
          <a:p>
            <a:pPr marL="407883" lvl="1" indent="-203941" algn="just">
              <a:lnSpc>
                <a:spcPts val="2890"/>
              </a:lnSpc>
              <a:buFont typeface="Arial"/>
              <a:buChar char="•"/>
            </a:pPr>
            <a:r>
              <a:rPr lang="en-US" sz="1889" spc="185">
                <a:solidFill>
                  <a:srgbClr val="231F20"/>
                </a:solidFill>
                <a:latin typeface="Open Sauce"/>
              </a:rPr>
              <a:t>File Source: The Ministry of Agriculture &amp; Farmers Welfare, Government of India.</a:t>
            </a:r>
          </a:p>
        </p:txBody>
      </p:sp>
      <p:sp>
        <p:nvSpPr>
          <p:cNvPr id="4" name="TextBox 4"/>
          <p:cNvSpPr txBox="1"/>
          <p:nvPr/>
        </p:nvSpPr>
        <p:spPr>
          <a:xfrm>
            <a:off x="1510753" y="1887054"/>
            <a:ext cx="3465904" cy="376507"/>
          </a:xfrm>
          <a:prstGeom prst="rect">
            <a:avLst/>
          </a:prstGeom>
        </p:spPr>
        <p:txBody>
          <a:bodyPr lIns="0" tIns="0" rIns="0" bIns="0" rtlCol="0" anchor="t">
            <a:spAutoFit/>
          </a:bodyPr>
          <a:lstStyle/>
          <a:p>
            <a:pPr marL="0" lvl="0" indent="0" algn="l">
              <a:lnSpc>
                <a:spcPts val="3199"/>
              </a:lnSpc>
              <a:spcBef>
                <a:spcPct val="0"/>
              </a:spcBef>
            </a:pPr>
            <a:r>
              <a:rPr lang="en-US" sz="2318" spc="227">
                <a:solidFill>
                  <a:srgbClr val="397D5A"/>
                </a:solidFill>
                <a:latin typeface="Open Sauce Bold"/>
              </a:rPr>
              <a:t>File Information</a:t>
            </a:r>
          </a:p>
        </p:txBody>
      </p:sp>
      <p:sp>
        <p:nvSpPr>
          <p:cNvPr id="5" name="Freeform 5"/>
          <p:cNvSpPr/>
          <p:nvPr/>
        </p:nvSpPr>
        <p:spPr>
          <a:xfrm>
            <a:off x="16778118" y="7734300"/>
            <a:ext cx="3019763" cy="3103606"/>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flipH="1" flipV="1">
            <a:off x="-1619705" y="-189642"/>
            <a:ext cx="3239410" cy="284904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0695857" y="2089595"/>
            <a:ext cx="6563443" cy="5923507"/>
          </a:xfrm>
          <a:custGeom>
            <a:avLst/>
            <a:gdLst/>
            <a:ahLst/>
            <a:cxnLst/>
            <a:rect l="l" t="t" r="r" b="b"/>
            <a:pathLst>
              <a:path w="6563443" h="5923507">
                <a:moveTo>
                  <a:pt x="0" y="0"/>
                </a:moveTo>
                <a:lnTo>
                  <a:pt x="6563443" y="0"/>
                </a:lnTo>
                <a:lnTo>
                  <a:pt x="6563443" y="5923507"/>
                </a:lnTo>
                <a:lnTo>
                  <a:pt x="0" y="5923507"/>
                </a:lnTo>
                <a:lnTo>
                  <a:pt x="0" y="0"/>
                </a:lnTo>
                <a:close/>
              </a:path>
            </a:pathLst>
          </a:custGeom>
          <a:blipFill>
            <a:blip r:embed="rId4"/>
            <a:stretch>
              <a:fillRect/>
            </a:stretch>
          </a:blipFill>
        </p:spPr>
      </p:sp>
      <p:sp>
        <p:nvSpPr>
          <p:cNvPr id="8" name="TextBox 8"/>
          <p:cNvSpPr txBox="1"/>
          <p:nvPr/>
        </p:nvSpPr>
        <p:spPr>
          <a:xfrm>
            <a:off x="1482178" y="4762303"/>
            <a:ext cx="9213679" cy="2184318"/>
          </a:xfrm>
          <a:prstGeom prst="rect">
            <a:avLst/>
          </a:prstGeom>
        </p:spPr>
        <p:txBody>
          <a:bodyPr lIns="0" tIns="0" rIns="0" bIns="0" rtlCol="0" anchor="t">
            <a:spAutoFit/>
          </a:bodyPr>
          <a:lstStyle/>
          <a:p>
            <a:pPr marL="407883" lvl="1" indent="-203941" algn="l">
              <a:lnSpc>
                <a:spcPts val="2928"/>
              </a:lnSpc>
              <a:buFont typeface="Arial"/>
              <a:buChar char="•"/>
            </a:pPr>
            <a:r>
              <a:rPr lang="en-US" sz="1889" spc="185">
                <a:solidFill>
                  <a:srgbClr val="231F20"/>
                </a:solidFill>
                <a:latin typeface="Open Sauce"/>
              </a:rPr>
              <a:t>Parameters: Year, State, District, Season, Crop, Area cultivated</a:t>
            </a:r>
          </a:p>
          <a:p>
            <a:pPr marL="407883" lvl="1" indent="-203941" algn="l">
              <a:lnSpc>
                <a:spcPts val="2928"/>
              </a:lnSpc>
              <a:buFont typeface="Arial"/>
              <a:buChar char="•"/>
            </a:pPr>
            <a:r>
              <a:rPr lang="en-US" sz="1889" spc="185">
                <a:solidFill>
                  <a:srgbClr val="231F20"/>
                </a:solidFill>
                <a:latin typeface="Open Sauce"/>
              </a:rPr>
              <a:t>Total Entries: 246901</a:t>
            </a:r>
          </a:p>
          <a:p>
            <a:pPr marL="407883" lvl="1" indent="-203941" algn="l">
              <a:lnSpc>
                <a:spcPts val="2928"/>
              </a:lnSpc>
              <a:buFont typeface="Arial"/>
              <a:buChar char="•"/>
            </a:pPr>
            <a:r>
              <a:rPr lang="en-US" sz="1889" spc="185">
                <a:solidFill>
                  <a:srgbClr val="231F20"/>
                </a:solidFill>
                <a:latin typeface="Open Sauce"/>
              </a:rPr>
              <a:t>Total Seasons: 6</a:t>
            </a:r>
          </a:p>
          <a:p>
            <a:pPr marL="407883" lvl="1" indent="-203941" algn="l">
              <a:lnSpc>
                <a:spcPts val="2928"/>
              </a:lnSpc>
              <a:buFont typeface="Arial"/>
              <a:buChar char="•"/>
            </a:pPr>
            <a:r>
              <a:rPr lang="en-US" sz="1889" spc="185">
                <a:solidFill>
                  <a:srgbClr val="231F20"/>
                </a:solidFill>
                <a:latin typeface="Open Sauce"/>
              </a:rPr>
              <a:t>Total states:33</a:t>
            </a:r>
          </a:p>
          <a:p>
            <a:pPr marL="407883" lvl="1" indent="-203941" algn="l">
              <a:lnSpc>
                <a:spcPts val="2607"/>
              </a:lnSpc>
              <a:buFont typeface="Arial"/>
              <a:buChar char="•"/>
            </a:pPr>
            <a:r>
              <a:rPr lang="en-US" sz="1889" spc="185">
                <a:solidFill>
                  <a:srgbClr val="231F20"/>
                </a:solidFill>
                <a:latin typeface="Open Sauce"/>
              </a:rPr>
              <a:t>Total District: 646</a:t>
            </a:r>
          </a:p>
        </p:txBody>
      </p:sp>
      <p:sp>
        <p:nvSpPr>
          <p:cNvPr id="9" name="TextBox 9"/>
          <p:cNvSpPr txBox="1"/>
          <p:nvPr/>
        </p:nvSpPr>
        <p:spPr>
          <a:xfrm>
            <a:off x="1482178" y="4342933"/>
            <a:ext cx="3465904" cy="376507"/>
          </a:xfrm>
          <a:prstGeom prst="rect">
            <a:avLst/>
          </a:prstGeom>
        </p:spPr>
        <p:txBody>
          <a:bodyPr lIns="0" tIns="0" rIns="0" bIns="0" rtlCol="0" anchor="t">
            <a:spAutoFit/>
          </a:bodyPr>
          <a:lstStyle/>
          <a:p>
            <a:pPr marL="0" lvl="0" indent="0" algn="l">
              <a:lnSpc>
                <a:spcPts val="3199"/>
              </a:lnSpc>
              <a:spcBef>
                <a:spcPct val="0"/>
              </a:spcBef>
            </a:pPr>
            <a:r>
              <a:rPr lang="en-US" sz="2318" spc="227">
                <a:solidFill>
                  <a:srgbClr val="397D5A"/>
                </a:solidFill>
                <a:latin typeface="Open Sauce Bold"/>
              </a:rPr>
              <a:t>Quick Insights</a:t>
            </a:r>
          </a:p>
        </p:txBody>
      </p:sp>
      <p:sp>
        <p:nvSpPr>
          <p:cNvPr id="10" name="TextBox 10"/>
          <p:cNvSpPr txBox="1"/>
          <p:nvPr/>
        </p:nvSpPr>
        <p:spPr>
          <a:xfrm>
            <a:off x="1482178" y="7499341"/>
            <a:ext cx="8783557" cy="1614162"/>
          </a:xfrm>
          <a:prstGeom prst="rect">
            <a:avLst/>
          </a:prstGeom>
        </p:spPr>
        <p:txBody>
          <a:bodyPr lIns="0" tIns="0" rIns="0" bIns="0" rtlCol="0" anchor="t">
            <a:spAutoFit/>
          </a:bodyPr>
          <a:lstStyle/>
          <a:p>
            <a:pPr marL="407883" lvl="1" indent="-203941" algn="l">
              <a:lnSpc>
                <a:spcPts val="2607"/>
              </a:lnSpc>
              <a:buFont typeface="Arial"/>
              <a:buChar char="•"/>
            </a:pPr>
            <a:r>
              <a:rPr lang="en-US" sz="1889" spc="185">
                <a:solidFill>
                  <a:srgbClr val="231F20"/>
                </a:solidFill>
                <a:latin typeface="Open Sauce"/>
              </a:rPr>
              <a:t>Total Production, Total area</a:t>
            </a:r>
          </a:p>
          <a:p>
            <a:pPr marL="407883" lvl="1" indent="-203941" algn="l">
              <a:lnSpc>
                <a:spcPts val="2607"/>
              </a:lnSpc>
              <a:buFont typeface="Arial"/>
              <a:buChar char="•"/>
            </a:pPr>
            <a:r>
              <a:rPr lang="en-US" sz="1889" spc="185">
                <a:solidFill>
                  <a:srgbClr val="231F20"/>
                </a:solidFill>
                <a:latin typeface="Open Sauce"/>
              </a:rPr>
              <a:t>(Top States, Top Districts)[Production]</a:t>
            </a:r>
          </a:p>
          <a:p>
            <a:pPr marL="407883" lvl="1" indent="-203941" algn="l">
              <a:lnSpc>
                <a:spcPts val="2607"/>
              </a:lnSpc>
              <a:buFont typeface="Arial"/>
              <a:buChar char="•"/>
            </a:pPr>
            <a:r>
              <a:rPr lang="en-US" sz="1889" spc="185">
                <a:solidFill>
                  <a:srgbClr val="231F20"/>
                </a:solidFill>
                <a:latin typeface="Open Sauce"/>
              </a:rPr>
              <a:t>Yearly crop production</a:t>
            </a:r>
          </a:p>
          <a:p>
            <a:pPr marL="407883" lvl="1" indent="-203941" algn="l">
              <a:lnSpc>
                <a:spcPts val="2607"/>
              </a:lnSpc>
              <a:buFont typeface="Arial"/>
              <a:buChar char="•"/>
            </a:pPr>
            <a:r>
              <a:rPr lang="en-US" sz="1889" spc="185">
                <a:solidFill>
                  <a:srgbClr val="231F20"/>
                </a:solidFill>
                <a:latin typeface="Open Sauce"/>
              </a:rPr>
              <a:t>Top 5 crop</a:t>
            </a:r>
          </a:p>
          <a:p>
            <a:pPr marL="407883" lvl="1" indent="-203941" algn="l">
              <a:lnSpc>
                <a:spcPts val="2607"/>
              </a:lnSpc>
              <a:buFont typeface="Arial"/>
              <a:buChar char="•"/>
            </a:pPr>
            <a:r>
              <a:rPr lang="en-US" sz="1889" spc="185">
                <a:solidFill>
                  <a:srgbClr val="231F20"/>
                </a:solidFill>
                <a:latin typeface="Open Sauce"/>
              </a:rPr>
              <a:t>Season wise production and cultivable area</a:t>
            </a:r>
          </a:p>
        </p:txBody>
      </p:sp>
      <p:sp>
        <p:nvSpPr>
          <p:cNvPr id="11" name="TextBox 11"/>
          <p:cNvSpPr txBox="1"/>
          <p:nvPr/>
        </p:nvSpPr>
        <p:spPr>
          <a:xfrm>
            <a:off x="1482178" y="7027584"/>
            <a:ext cx="5401450" cy="376507"/>
          </a:xfrm>
          <a:prstGeom prst="rect">
            <a:avLst/>
          </a:prstGeom>
        </p:spPr>
        <p:txBody>
          <a:bodyPr lIns="0" tIns="0" rIns="0" bIns="0" rtlCol="0" anchor="t">
            <a:spAutoFit/>
          </a:bodyPr>
          <a:lstStyle/>
          <a:p>
            <a:pPr marL="0" lvl="0" indent="0" algn="l">
              <a:lnSpc>
                <a:spcPts val="3199"/>
              </a:lnSpc>
              <a:spcBef>
                <a:spcPct val="0"/>
              </a:spcBef>
            </a:pPr>
            <a:r>
              <a:rPr lang="en-US" sz="2318" spc="227">
                <a:solidFill>
                  <a:srgbClr val="397D5A"/>
                </a:solidFill>
                <a:latin typeface="Open Sauce Bold"/>
              </a:rPr>
              <a:t>Key Performance Indicators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528002" y="-647701"/>
            <a:ext cx="19048322" cy="2401353"/>
            <a:chOff x="0" y="0"/>
            <a:chExt cx="5016842" cy="812800"/>
          </a:xfrm>
        </p:grpSpPr>
        <p:sp>
          <p:nvSpPr>
            <p:cNvPr id="4" name="Freeform 4"/>
            <p:cNvSpPr/>
            <p:nvPr/>
          </p:nvSpPr>
          <p:spPr>
            <a:xfrm>
              <a:off x="0" y="0"/>
              <a:ext cx="5016842" cy="812800"/>
            </a:xfrm>
            <a:custGeom>
              <a:avLst/>
              <a:gdLst/>
              <a:ahLst/>
              <a:cxnLst/>
              <a:rect l="l" t="t" r="r" b="b"/>
              <a:pathLst>
                <a:path w="5016842" h="812800">
                  <a:moveTo>
                    <a:pt x="0" y="0"/>
                  </a:moveTo>
                  <a:lnTo>
                    <a:pt x="5016842" y="0"/>
                  </a:lnTo>
                  <a:lnTo>
                    <a:pt x="5016842" y="812800"/>
                  </a:lnTo>
                  <a:lnTo>
                    <a:pt x="0" y="812800"/>
                  </a:lnTo>
                  <a:close/>
                </a:path>
              </a:pathLst>
            </a:custGeom>
            <a:solidFill>
              <a:srgbClr val="1C5739"/>
            </a:solidFill>
          </p:spPr>
        </p:sp>
        <p:sp>
          <p:nvSpPr>
            <p:cNvPr id="5" name="TextBox 5"/>
            <p:cNvSpPr txBox="1"/>
            <p:nvPr/>
          </p:nvSpPr>
          <p:spPr>
            <a:xfrm>
              <a:off x="0" y="-19050"/>
              <a:ext cx="5016842" cy="831850"/>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15408481" y="-1242234"/>
            <a:ext cx="3639841" cy="3525303"/>
          </a:xfrm>
          <a:custGeom>
            <a:avLst/>
            <a:gdLst/>
            <a:ahLst/>
            <a:cxnLst/>
            <a:rect l="l" t="t" r="r" b="b"/>
            <a:pathLst>
              <a:path w="4116356" h="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1772586" y="175734"/>
            <a:ext cx="2700241" cy="2716373"/>
          </a:xfrm>
          <a:custGeom>
            <a:avLst/>
            <a:gdLst/>
            <a:ahLst/>
            <a:cxnLst/>
            <a:rect l="l" t="t" r="r" b="b"/>
            <a:pathLst>
              <a:path w="3256087" h="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a:off x="3850013" y="2639547"/>
            <a:ext cx="10292293" cy="2229665"/>
          </a:xfrm>
          <a:custGeom>
            <a:avLst/>
            <a:gdLst/>
            <a:ahLst/>
            <a:cxnLst/>
            <a:rect l="l" t="t" r="r" b="b"/>
            <a:pathLst>
              <a:path w="10292293" h="2229665">
                <a:moveTo>
                  <a:pt x="0" y="0"/>
                </a:moveTo>
                <a:lnTo>
                  <a:pt x="10292293" y="0"/>
                </a:lnTo>
                <a:lnTo>
                  <a:pt x="10292293" y="2229665"/>
                </a:lnTo>
                <a:lnTo>
                  <a:pt x="0" y="2229665"/>
                </a:lnTo>
                <a:lnTo>
                  <a:pt x="0" y="0"/>
                </a:lnTo>
                <a:close/>
              </a:path>
            </a:pathLst>
          </a:custGeom>
          <a:blipFill>
            <a:blip r:embed="rId5"/>
            <a:stretch>
              <a:fillRect/>
            </a:stretch>
          </a:blipFill>
          <a:ln w="57150" cap="rnd">
            <a:solidFill>
              <a:srgbClr val="1C5739"/>
            </a:solidFill>
            <a:prstDash val="solid"/>
            <a:round/>
          </a:ln>
        </p:spPr>
      </p:sp>
      <p:sp>
        <p:nvSpPr>
          <p:cNvPr id="9" name="Freeform 9"/>
          <p:cNvSpPr/>
          <p:nvPr/>
        </p:nvSpPr>
        <p:spPr>
          <a:xfrm>
            <a:off x="3887219" y="4973987"/>
            <a:ext cx="10264013" cy="2616317"/>
          </a:xfrm>
          <a:custGeom>
            <a:avLst/>
            <a:gdLst/>
            <a:ahLst/>
            <a:cxnLst/>
            <a:rect l="l" t="t" r="r" b="b"/>
            <a:pathLst>
              <a:path w="10264013" h="2616317">
                <a:moveTo>
                  <a:pt x="0" y="0"/>
                </a:moveTo>
                <a:lnTo>
                  <a:pt x="10264013" y="0"/>
                </a:lnTo>
                <a:lnTo>
                  <a:pt x="10264013" y="2616316"/>
                </a:lnTo>
                <a:lnTo>
                  <a:pt x="0" y="2616316"/>
                </a:lnTo>
                <a:lnTo>
                  <a:pt x="0" y="0"/>
                </a:lnTo>
                <a:close/>
              </a:path>
            </a:pathLst>
          </a:custGeom>
          <a:blipFill>
            <a:blip r:embed="rId6"/>
            <a:stretch>
              <a:fillRect/>
            </a:stretch>
          </a:blipFill>
          <a:ln w="57150" cap="rnd">
            <a:solidFill>
              <a:srgbClr val="1C5739"/>
            </a:solidFill>
            <a:prstDash val="solid"/>
            <a:round/>
          </a:ln>
        </p:spPr>
      </p:sp>
      <p:sp>
        <p:nvSpPr>
          <p:cNvPr id="10" name="TextBox 10"/>
          <p:cNvSpPr txBox="1"/>
          <p:nvPr/>
        </p:nvSpPr>
        <p:spPr>
          <a:xfrm>
            <a:off x="3690980" y="175734"/>
            <a:ext cx="10713642" cy="1442784"/>
          </a:xfrm>
          <a:prstGeom prst="rect">
            <a:avLst/>
          </a:prstGeom>
        </p:spPr>
        <p:txBody>
          <a:bodyPr lIns="0" tIns="0" rIns="0" bIns="0" rtlCol="0" anchor="t">
            <a:spAutoFit/>
          </a:bodyPr>
          <a:lstStyle/>
          <a:p>
            <a:pPr algn="ctr">
              <a:lnSpc>
                <a:spcPts val="10886"/>
              </a:lnSpc>
            </a:pPr>
            <a:r>
              <a:rPr lang="en-US" sz="7888" spc="773">
                <a:solidFill>
                  <a:srgbClr val="FFFFFF"/>
                </a:solidFill>
                <a:latin typeface="Codec Pro ExtraBold"/>
              </a:rPr>
              <a:t>Analysis</a:t>
            </a:r>
          </a:p>
        </p:txBody>
      </p:sp>
      <p:sp>
        <p:nvSpPr>
          <p:cNvPr id="11" name="TextBox 11"/>
          <p:cNvSpPr txBox="1"/>
          <p:nvPr/>
        </p:nvSpPr>
        <p:spPr>
          <a:xfrm>
            <a:off x="1028700" y="1850502"/>
            <a:ext cx="6210039" cy="746760"/>
          </a:xfrm>
          <a:prstGeom prst="rect">
            <a:avLst/>
          </a:prstGeom>
        </p:spPr>
        <p:txBody>
          <a:bodyPr lIns="0" tIns="0" rIns="0" bIns="0" rtlCol="0" anchor="t">
            <a:spAutoFit/>
          </a:bodyPr>
          <a:lstStyle/>
          <a:p>
            <a:pPr marL="0" lvl="0" indent="0" algn="l">
              <a:lnSpc>
                <a:spcPts val="5519"/>
              </a:lnSpc>
              <a:spcBef>
                <a:spcPct val="0"/>
              </a:spcBef>
            </a:pPr>
            <a:r>
              <a:rPr lang="en-US" sz="3999" spc="391">
                <a:solidFill>
                  <a:srgbClr val="231F20"/>
                </a:solidFill>
                <a:latin typeface="Codec Pro ExtraBold"/>
              </a:rPr>
              <a:t>General Overview</a:t>
            </a:r>
          </a:p>
        </p:txBody>
      </p:sp>
      <p:sp>
        <p:nvSpPr>
          <p:cNvPr id="12" name="TextBox 12"/>
          <p:cNvSpPr txBox="1"/>
          <p:nvPr/>
        </p:nvSpPr>
        <p:spPr>
          <a:xfrm>
            <a:off x="1455632" y="7933203"/>
            <a:ext cx="15184338" cy="870585"/>
          </a:xfrm>
          <a:prstGeom prst="rect">
            <a:avLst/>
          </a:prstGeom>
        </p:spPr>
        <p:txBody>
          <a:bodyPr lIns="0" tIns="0" rIns="0" bIns="0" rtlCol="0" anchor="t">
            <a:spAutoFit/>
          </a:bodyPr>
          <a:lstStyle/>
          <a:p>
            <a:pPr algn="ctr">
              <a:lnSpc>
                <a:spcPts val="3509"/>
              </a:lnSpc>
            </a:pPr>
            <a:r>
              <a:rPr lang="en-US" sz="2699">
                <a:solidFill>
                  <a:srgbClr val="000000"/>
                </a:solidFill>
                <a:latin typeface="Open Sauce"/>
              </a:rPr>
              <a:t>From 1997-2015, total production in 646 districts in 33 states were around 141.18 billion KG </a:t>
            </a:r>
          </a:p>
          <a:p>
            <a:pPr algn="ctr">
              <a:lnSpc>
                <a:spcPts val="3509"/>
              </a:lnSpc>
              <a:spcBef>
                <a:spcPct val="0"/>
              </a:spcBef>
            </a:pPr>
            <a:r>
              <a:rPr lang="en-US" sz="2699">
                <a:solidFill>
                  <a:srgbClr val="000000"/>
                </a:solidFill>
                <a:latin typeface="Open Sauce"/>
              </a:rPr>
              <a:t>Total of 124 types of crop were cultivated in 2.95 billion bigha of area.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6908590" y="9305925"/>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516225" y="-1104900"/>
            <a:ext cx="3686175" cy="3538704"/>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028700" y="1624169"/>
            <a:ext cx="5963421" cy="4177584"/>
          </a:xfrm>
          <a:custGeom>
            <a:avLst/>
            <a:gdLst/>
            <a:ahLst/>
            <a:cxnLst/>
            <a:rect l="l" t="t" r="r" b="b"/>
            <a:pathLst>
              <a:path w="5963421" h="4177584">
                <a:moveTo>
                  <a:pt x="0" y="0"/>
                </a:moveTo>
                <a:lnTo>
                  <a:pt x="5963421" y="0"/>
                </a:lnTo>
                <a:lnTo>
                  <a:pt x="5963421" y="4177584"/>
                </a:lnTo>
                <a:lnTo>
                  <a:pt x="0" y="4177584"/>
                </a:lnTo>
                <a:lnTo>
                  <a:pt x="0" y="0"/>
                </a:lnTo>
                <a:close/>
              </a:path>
            </a:pathLst>
          </a:custGeom>
          <a:blipFill>
            <a:blip r:embed="rId6"/>
            <a:stretch>
              <a:fillRect/>
            </a:stretch>
          </a:blipFill>
          <a:ln w="57150" cap="rnd">
            <a:solidFill>
              <a:srgbClr val="1C5739"/>
            </a:solidFill>
            <a:prstDash val="solid"/>
            <a:round/>
          </a:ln>
        </p:spPr>
      </p:sp>
      <p:sp>
        <p:nvSpPr>
          <p:cNvPr id="8" name="Freeform 8"/>
          <p:cNvSpPr/>
          <p:nvPr/>
        </p:nvSpPr>
        <p:spPr>
          <a:xfrm>
            <a:off x="12754050" y="5143500"/>
            <a:ext cx="4819575" cy="4573319"/>
          </a:xfrm>
          <a:custGeom>
            <a:avLst/>
            <a:gdLst/>
            <a:ahLst/>
            <a:cxnLst/>
            <a:rect l="l" t="t" r="r" b="b"/>
            <a:pathLst>
              <a:path w="4819575" h="4573319">
                <a:moveTo>
                  <a:pt x="0" y="0"/>
                </a:moveTo>
                <a:lnTo>
                  <a:pt x="4819575" y="0"/>
                </a:lnTo>
                <a:lnTo>
                  <a:pt x="4819575" y="4573319"/>
                </a:lnTo>
                <a:lnTo>
                  <a:pt x="0" y="4573319"/>
                </a:lnTo>
                <a:lnTo>
                  <a:pt x="0" y="0"/>
                </a:lnTo>
                <a:close/>
              </a:path>
            </a:pathLst>
          </a:custGeom>
          <a:blipFill>
            <a:blip r:embed="rId7"/>
            <a:stretch>
              <a:fillRect/>
            </a:stretch>
          </a:blipFill>
          <a:ln w="57150" cap="rnd">
            <a:solidFill>
              <a:srgbClr val="1C5739"/>
            </a:solidFill>
            <a:prstDash val="solid"/>
            <a:round/>
          </a:ln>
        </p:spPr>
      </p:sp>
      <p:sp>
        <p:nvSpPr>
          <p:cNvPr id="9" name="TextBox 9"/>
          <p:cNvSpPr txBox="1"/>
          <p:nvPr/>
        </p:nvSpPr>
        <p:spPr>
          <a:xfrm>
            <a:off x="3690980" y="175734"/>
            <a:ext cx="10713642" cy="1448435"/>
          </a:xfrm>
          <a:prstGeom prst="rect">
            <a:avLst/>
          </a:prstGeom>
        </p:spPr>
        <p:txBody>
          <a:bodyPr lIns="0" tIns="0" rIns="0" bIns="0" rtlCol="0" anchor="t">
            <a:spAutoFit/>
          </a:bodyPr>
          <a:lstStyle/>
          <a:p>
            <a:pPr algn="ctr">
              <a:lnSpc>
                <a:spcPts val="10886"/>
              </a:lnSpc>
            </a:pPr>
            <a:r>
              <a:rPr lang="en-US" sz="7888" spc="773">
                <a:solidFill>
                  <a:srgbClr val="000000"/>
                </a:solidFill>
                <a:latin typeface="Codec Pro ExtraBold"/>
              </a:rPr>
              <a:t>Analysis</a:t>
            </a:r>
          </a:p>
        </p:txBody>
      </p:sp>
      <p:sp>
        <p:nvSpPr>
          <p:cNvPr id="10" name="TextBox 10"/>
          <p:cNvSpPr txBox="1"/>
          <p:nvPr/>
        </p:nvSpPr>
        <p:spPr>
          <a:xfrm>
            <a:off x="7382646" y="2400467"/>
            <a:ext cx="9981429" cy="2082165"/>
          </a:xfrm>
          <a:prstGeom prst="rect">
            <a:avLst/>
          </a:prstGeom>
        </p:spPr>
        <p:txBody>
          <a:bodyPr lIns="0" tIns="0" rIns="0" bIns="0" rtlCol="0" anchor="t">
            <a:spAutoFit/>
          </a:bodyPr>
          <a:lstStyle/>
          <a:p>
            <a:pPr algn="just">
              <a:lnSpc>
                <a:spcPts val="3359"/>
              </a:lnSpc>
            </a:pPr>
            <a:r>
              <a:rPr lang="en-US" sz="2399">
                <a:solidFill>
                  <a:srgbClr val="000000"/>
                </a:solidFill>
                <a:latin typeface="Open Sauce"/>
              </a:rPr>
              <a:t>The production of crop had a gradual increase from 1997 to 2006</a:t>
            </a:r>
          </a:p>
          <a:p>
            <a:pPr algn="just">
              <a:lnSpc>
                <a:spcPts val="3359"/>
              </a:lnSpc>
            </a:pPr>
            <a:r>
              <a:rPr lang="en-US" sz="2399">
                <a:solidFill>
                  <a:srgbClr val="000000"/>
                </a:solidFill>
                <a:latin typeface="Open Sauce"/>
              </a:rPr>
              <a:t>from 0.9 billion to 8.2 billion. Sharp increase in production is seen after 2010s. Highest amount of production was in 2011 which accounted to 14.3 billion.</a:t>
            </a:r>
          </a:p>
          <a:p>
            <a:pPr algn="just">
              <a:lnSpc>
                <a:spcPts val="3359"/>
              </a:lnSpc>
            </a:pPr>
            <a:endParaRPr lang="en-US" sz="2399">
              <a:solidFill>
                <a:srgbClr val="000000"/>
              </a:solidFill>
              <a:latin typeface="Open Sauce"/>
            </a:endParaRPr>
          </a:p>
        </p:txBody>
      </p:sp>
      <p:sp>
        <p:nvSpPr>
          <p:cNvPr id="11" name="TextBox 11"/>
          <p:cNvSpPr txBox="1"/>
          <p:nvPr/>
        </p:nvSpPr>
        <p:spPr>
          <a:xfrm>
            <a:off x="2469830" y="6811987"/>
            <a:ext cx="9787533" cy="1243965"/>
          </a:xfrm>
          <a:prstGeom prst="rect">
            <a:avLst/>
          </a:prstGeom>
        </p:spPr>
        <p:txBody>
          <a:bodyPr lIns="0" tIns="0" rIns="0" bIns="0" rtlCol="0" anchor="t">
            <a:spAutoFit/>
          </a:bodyPr>
          <a:lstStyle/>
          <a:p>
            <a:pPr algn="just">
              <a:lnSpc>
                <a:spcPts val="3359"/>
              </a:lnSpc>
            </a:pPr>
            <a:r>
              <a:rPr lang="en-US" sz="2399">
                <a:solidFill>
                  <a:srgbClr val="000000"/>
                </a:solidFill>
                <a:latin typeface="Open Sauce"/>
              </a:rPr>
              <a:t>In India from 1997 to 2015 , the most grown crop is paddy or rice.</a:t>
            </a:r>
          </a:p>
          <a:p>
            <a:pPr algn="just">
              <a:lnSpc>
                <a:spcPts val="3359"/>
              </a:lnSpc>
            </a:pPr>
            <a:r>
              <a:rPr lang="en-US" sz="2399">
                <a:solidFill>
                  <a:srgbClr val="000000"/>
                </a:solidFill>
                <a:latin typeface="Open Sauce"/>
              </a:rPr>
              <a:t>Maize and Moong holds the 2nd and 3rd position in this race. Othe</a:t>
            </a:r>
          </a:p>
          <a:p>
            <a:pPr algn="just">
              <a:lnSpc>
                <a:spcPts val="3359"/>
              </a:lnSpc>
            </a:pPr>
            <a:r>
              <a:rPr lang="en-US" sz="2399">
                <a:solidFill>
                  <a:srgbClr val="000000"/>
                </a:solidFill>
                <a:latin typeface="Open Sauce"/>
              </a:rPr>
              <a:t>crops in the top 5 are urad and sesamum.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381000" y="-391984"/>
            <a:ext cx="8744064" cy="2511931"/>
          </a:xfrm>
          <a:custGeom>
            <a:avLst/>
            <a:gdLst/>
            <a:ahLst/>
            <a:cxnLst/>
            <a:rect l="l" t="t" r="r" b="b"/>
            <a:pathLst>
              <a:path w="8744064" h="2511931">
                <a:moveTo>
                  <a:pt x="0" y="0"/>
                </a:moveTo>
                <a:lnTo>
                  <a:pt x="8744064" y="0"/>
                </a:lnTo>
                <a:lnTo>
                  <a:pt x="8744064" y="2511931"/>
                </a:lnTo>
                <a:lnTo>
                  <a:pt x="0" y="25119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9829800" y="8076565"/>
            <a:ext cx="8744064" cy="2511931"/>
          </a:xfrm>
          <a:custGeom>
            <a:avLst/>
            <a:gdLst/>
            <a:ahLst/>
            <a:cxnLst/>
            <a:rect l="l" t="t" r="r" b="b"/>
            <a:pathLst>
              <a:path w="8744064" h="2511931">
                <a:moveTo>
                  <a:pt x="0" y="0"/>
                </a:moveTo>
                <a:lnTo>
                  <a:pt x="8744064" y="0"/>
                </a:lnTo>
                <a:lnTo>
                  <a:pt x="8744064" y="2511931"/>
                </a:lnTo>
                <a:lnTo>
                  <a:pt x="0" y="25119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838609" y="2210435"/>
            <a:ext cx="10610783" cy="4109685"/>
          </a:xfrm>
          <a:custGeom>
            <a:avLst/>
            <a:gdLst/>
            <a:ahLst/>
            <a:cxnLst/>
            <a:rect l="l" t="t" r="r" b="b"/>
            <a:pathLst>
              <a:path w="10610783" h="4109685">
                <a:moveTo>
                  <a:pt x="0" y="0"/>
                </a:moveTo>
                <a:lnTo>
                  <a:pt x="10610782" y="0"/>
                </a:lnTo>
                <a:lnTo>
                  <a:pt x="10610782" y="4109686"/>
                </a:lnTo>
                <a:lnTo>
                  <a:pt x="0" y="4109686"/>
                </a:lnTo>
                <a:lnTo>
                  <a:pt x="0" y="0"/>
                </a:lnTo>
                <a:close/>
              </a:path>
            </a:pathLst>
          </a:custGeom>
          <a:blipFill>
            <a:blip r:embed="rId4"/>
            <a:stretch>
              <a:fillRect/>
            </a:stretch>
          </a:blipFill>
          <a:ln w="57150" cap="rnd">
            <a:solidFill>
              <a:srgbClr val="1C5739"/>
            </a:solidFill>
            <a:prstDash val="solid"/>
            <a:round/>
          </a:ln>
        </p:spPr>
      </p:sp>
      <p:sp>
        <p:nvSpPr>
          <p:cNvPr id="5" name="TextBox 5"/>
          <p:cNvSpPr txBox="1"/>
          <p:nvPr/>
        </p:nvSpPr>
        <p:spPr>
          <a:xfrm>
            <a:off x="461083" y="762000"/>
            <a:ext cx="6448272" cy="1448435"/>
          </a:xfrm>
          <a:prstGeom prst="rect">
            <a:avLst/>
          </a:prstGeom>
        </p:spPr>
        <p:txBody>
          <a:bodyPr lIns="0" tIns="0" rIns="0" bIns="0" rtlCol="0" anchor="t">
            <a:spAutoFit/>
          </a:bodyPr>
          <a:lstStyle/>
          <a:p>
            <a:pPr algn="ctr">
              <a:lnSpc>
                <a:spcPts val="10886"/>
              </a:lnSpc>
            </a:pPr>
            <a:r>
              <a:rPr lang="en-US" sz="7888" spc="773">
                <a:solidFill>
                  <a:srgbClr val="000000"/>
                </a:solidFill>
                <a:latin typeface="Codec Pro ExtraBold"/>
              </a:rPr>
              <a:t>Analysis</a:t>
            </a:r>
          </a:p>
        </p:txBody>
      </p:sp>
      <p:sp>
        <p:nvSpPr>
          <p:cNvPr id="6" name="TextBox 6"/>
          <p:cNvSpPr txBox="1"/>
          <p:nvPr/>
        </p:nvSpPr>
        <p:spPr>
          <a:xfrm>
            <a:off x="1693784" y="6501096"/>
            <a:ext cx="14900433" cy="2082165"/>
          </a:xfrm>
          <a:prstGeom prst="rect">
            <a:avLst/>
          </a:prstGeom>
        </p:spPr>
        <p:txBody>
          <a:bodyPr lIns="0" tIns="0" rIns="0" bIns="0" rtlCol="0" anchor="t">
            <a:spAutoFit/>
          </a:bodyPr>
          <a:lstStyle/>
          <a:p>
            <a:pPr algn="just">
              <a:lnSpc>
                <a:spcPts val="3359"/>
              </a:lnSpc>
            </a:pPr>
            <a:r>
              <a:rPr lang="en-US" sz="2399">
                <a:solidFill>
                  <a:srgbClr val="000000"/>
                </a:solidFill>
                <a:latin typeface="Open Sauce"/>
              </a:rPr>
              <a:t>Among the top 5 states in terms of production, Kerala holds the top postion with around 98billion Kg production in 15 years. Andhra Pradesh and Tamil Nadu holds the 2nd and 3rd position with around 17bn and 12bn kg respectively. </a:t>
            </a:r>
          </a:p>
          <a:p>
            <a:pPr algn="just">
              <a:lnSpc>
                <a:spcPts val="3359"/>
              </a:lnSpc>
            </a:pPr>
            <a:r>
              <a:rPr lang="en-US" sz="2399">
                <a:solidFill>
                  <a:srgbClr val="000000"/>
                </a:solidFill>
                <a:latin typeface="Open Sauce"/>
              </a:rPr>
              <a:t>Among the districts, Kozhikode of Kerala holds the 1st place with around 15bn kg production. Other districts in the list are Malapuram, Thiruvananthpuram, Thrissur, Kannur, East godavari and Kasaragod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0" y="-1042213"/>
            <a:ext cx="18288000" cy="3086100"/>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C5739"/>
            </a:solidFill>
          </p:spPr>
        </p:sp>
        <p:sp>
          <p:nvSpPr>
            <p:cNvPr id="5" name="TextBox 5"/>
            <p:cNvSpPr txBox="1"/>
            <p:nvPr/>
          </p:nvSpPr>
          <p:spPr>
            <a:xfrm>
              <a:off x="0" y="-19050"/>
              <a:ext cx="4816593" cy="831850"/>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1586068" y="-1808676"/>
            <a:ext cx="3172137" cy="4114800"/>
          </a:xfrm>
          <a:custGeom>
            <a:avLst/>
            <a:gdLst/>
            <a:ahLst/>
            <a:cxnLst/>
            <a:rect l="l" t="t" r="r" b="b"/>
            <a:pathLst>
              <a:path w="3172137" h="4114800">
                <a:moveTo>
                  <a:pt x="0" y="0"/>
                </a:moveTo>
                <a:lnTo>
                  <a:pt x="3172136" y="0"/>
                </a:lnTo>
                <a:lnTo>
                  <a:pt x="3172136"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1050232" y="9258300"/>
            <a:ext cx="2406365" cy="1549832"/>
          </a:xfrm>
          <a:custGeom>
            <a:avLst/>
            <a:gdLst/>
            <a:ahLst/>
            <a:cxnLst/>
            <a:rect l="l" t="t" r="r" b="b"/>
            <a:pathLst>
              <a:path w="3806571" h="2083232">
                <a:moveTo>
                  <a:pt x="0" y="0"/>
                </a:moveTo>
                <a:lnTo>
                  <a:pt x="3806571" y="0"/>
                </a:lnTo>
                <a:lnTo>
                  <a:pt x="3806571" y="2083232"/>
                </a:lnTo>
                <a:lnTo>
                  <a:pt x="0" y="208323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6444347" y="-332671"/>
            <a:ext cx="2893885" cy="1594685"/>
          </a:xfrm>
          <a:custGeom>
            <a:avLst/>
            <a:gdLst/>
            <a:ahLst/>
            <a:cxnLst/>
            <a:rect l="l" t="t" r="r" b="b"/>
            <a:pathLst>
              <a:path w="3806571" h="2083232">
                <a:moveTo>
                  <a:pt x="0" y="0"/>
                </a:moveTo>
                <a:lnTo>
                  <a:pt x="3806570" y="0"/>
                </a:lnTo>
                <a:lnTo>
                  <a:pt x="3806570" y="2083233"/>
                </a:lnTo>
                <a:lnTo>
                  <a:pt x="0" y="208323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9" name="Freeform 9"/>
          <p:cNvSpPr/>
          <p:nvPr/>
        </p:nvSpPr>
        <p:spPr>
          <a:xfrm>
            <a:off x="2768785" y="2827216"/>
            <a:ext cx="6613340" cy="4632569"/>
          </a:xfrm>
          <a:custGeom>
            <a:avLst/>
            <a:gdLst/>
            <a:ahLst/>
            <a:cxnLst/>
            <a:rect l="l" t="t" r="r" b="b"/>
            <a:pathLst>
              <a:path w="6613340" h="4632569">
                <a:moveTo>
                  <a:pt x="0" y="0"/>
                </a:moveTo>
                <a:lnTo>
                  <a:pt x="6613340" y="0"/>
                </a:lnTo>
                <a:lnTo>
                  <a:pt x="6613340" y="4632568"/>
                </a:lnTo>
                <a:lnTo>
                  <a:pt x="0" y="4632568"/>
                </a:lnTo>
                <a:lnTo>
                  <a:pt x="0" y="0"/>
                </a:lnTo>
                <a:close/>
              </a:path>
            </a:pathLst>
          </a:custGeom>
          <a:blipFill>
            <a:blip r:embed="rId9"/>
            <a:stretch>
              <a:fillRect t="-1392" b="-1392"/>
            </a:stretch>
          </a:blipFill>
          <a:ln w="57150" cap="rnd">
            <a:solidFill>
              <a:srgbClr val="1C5739"/>
            </a:solidFill>
            <a:prstDash val="solid"/>
            <a:round/>
          </a:ln>
        </p:spPr>
      </p:sp>
      <p:sp>
        <p:nvSpPr>
          <p:cNvPr id="10" name="Freeform 10"/>
          <p:cNvSpPr/>
          <p:nvPr/>
        </p:nvSpPr>
        <p:spPr>
          <a:xfrm>
            <a:off x="9775984" y="2827216"/>
            <a:ext cx="5290584" cy="4632569"/>
          </a:xfrm>
          <a:custGeom>
            <a:avLst/>
            <a:gdLst/>
            <a:ahLst/>
            <a:cxnLst/>
            <a:rect l="l" t="t" r="r" b="b"/>
            <a:pathLst>
              <a:path w="5290584" h="4632569">
                <a:moveTo>
                  <a:pt x="0" y="0"/>
                </a:moveTo>
                <a:lnTo>
                  <a:pt x="5290584" y="0"/>
                </a:lnTo>
                <a:lnTo>
                  <a:pt x="5290584" y="4632568"/>
                </a:lnTo>
                <a:lnTo>
                  <a:pt x="0" y="4632568"/>
                </a:lnTo>
                <a:lnTo>
                  <a:pt x="0" y="0"/>
                </a:lnTo>
                <a:close/>
              </a:path>
            </a:pathLst>
          </a:custGeom>
          <a:blipFill>
            <a:blip r:embed="rId10"/>
            <a:stretch>
              <a:fillRect t="-2118" b="-2118"/>
            </a:stretch>
          </a:blipFill>
          <a:ln w="57150" cap="rnd">
            <a:solidFill>
              <a:srgbClr val="1C5739"/>
            </a:solidFill>
            <a:prstDash val="solid"/>
            <a:round/>
          </a:ln>
        </p:spPr>
      </p:sp>
      <p:sp>
        <p:nvSpPr>
          <p:cNvPr id="11" name="TextBox 11"/>
          <p:cNvSpPr txBox="1"/>
          <p:nvPr/>
        </p:nvSpPr>
        <p:spPr>
          <a:xfrm>
            <a:off x="5080502" y="797345"/>
            <a:ext cx="7845600" cy="1114425"/>
          </a:xfrm>
          <a:prstGeom prst="rect">
            <a:avLst/>
          </a:prstGeom>
        </p:spPr>
        <p:txBody>
          <a:bodyPr lIns="0" tIns="0" rIns="0" bIns="0" rtlCol="0" anchor="t">
            <a:spAutoFit/>
          </a:bodyPr>
          <a:lstStyle/>
          <a:p>
            <a:pPr marL="0" lvl="0" indent="0" algn="ctr">
              <a:lnSpc>
                <a:spcPts val="7425"/>
              </a:lnSpc>
              <a:spcBef>
                <a:spcPct val="0"/>
              </a:spcBef>
            </a:pPr>
            <a:r>
              <a:rPr lang="en-US" sz="7500" spc="262">
                <a:solidFill>
                  <a:srgbClr val="FFFFFF"/>
                </a:solidFill>
                <a:latin typeface="Codec Pro ExtraBold"/>
              </a:rPr>
              <a:t>Analysis</a:t>
            </a:r>
          </a:p>
        </p:txBody>
      </p:sp>
      <p:sp>
        <p:nvSpPr>
          <p:cNvPr id="12" name="TextBox 12"/>
          <p:cNvSpPr txBox="1"/>
          <p:nvPr/>
        </p:nvSpPr>
        <p:spPr>
          <a:xfrm>
            <a:off x="1619391" y="7922926"/>
            <a:ext cx="14765324" cy="779145"/>
          </a:xfrm>
          <a:prstGeom prst="rect">
            <a:avLst/>
          </a:prstGeom>
        </p:spPr>
        <p:txBody>
          <a:bodyPr lIns="0" tIns="0" rIns="0" bIns="0" rtlCol="0" anchor="t">
            <a:spAutoFit/>
          </a:bodyPr>
          <a:lstStyle/>
          <a:p>
            <a:pPr algn="just">
              <a:lnSpc>
                <a:spcPts val="3119"/>
              </a:lnSpc>
              <a:spcBef>
                <a:spcPct val="0"/>
              </a:spcBef>
            </a:pPr>
            <a:r>
              <a:rPr lang="en-US" sz="2399">
                <a:solidFill>
                  <a:srgbClr val="000000"/>
                </a:solidFill>
                <a:latin typeface="Open Sauce"/>
              </a:rPr>
              <a:t>In both terms of production and total area, Kharif season hold the top position with 38.9% and 47% share respectively. Rabi Crops and whole year stands on the 2nd and 3rd position repectively.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740</Words>
  <Application>Microsoft Office PowerPoint</Application>
  <PresentationFormat>Custom</PresentationFormat>
  <Paragraphs>66</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Open Sauce Bold</vt:lpstr>
      <vt:lpstr>Arial</vt:lpstr>
      <vt:lpstr>Montserrat Light Bold</vt:lpstr>
      <vt:lpstr>Codec Pro ExtraBold</vt:lpstr>
      <vt:lpstr>Open Sauce</vt:lpstr>
      <vt:lpstr>Calibri</vt:lpstr>
      <vt:lpstr>Montserrat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Crop Production in India Analysis</dc:title>
  <cp:lastModifiedBy>Dipean DasGupta</cp:lastModifiedBy>
  <cp:revision>2</cp:revision>
  <dcterms:created xsi:type="dcterms:W3CDTF">2006-08-16T00:00:00Z</dcterms:created>
  <dcterms:modified xsi:type="dcterms:W3CDTF">2024-06-27T11:54:33Z</dcterms:modified>
  <dc:identifier>DAGJKckPfiE</dc:identifier>
</cp:coreProperties>
</file>

<file path=docProps/thumbnail.jpeg>
</file>